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Lst>
  <p:notesMasterIdLst>
    <p:notesMasterId r:id="rId54"/>
  </p:notesMasterIdLst>
  <p:sldIdLst>
    <p:sldId id="256" r:id="rId5"/>
    <p:sldId id="303" r:id="rId6"/>
    <p:sldId id="304" r:id="rId7"/>
    <p:sldId id="305" r:id="rId8"/>
    <p:sldId id="306" r:id="rId9"/>
    <p:sldId id="308" r:id="rId10"/>
    <p:sldId id="307" r:id="rId11"/>
    <p:sldId id="310" r:id="rId12"/>
    <p:sldId id="354" r:id="rId13"/>
    <p:sldId id="355" r:id="rId14"/>
    <p:sldId id="352" r:id="rId15"/>
    <p:sldId id="356" r:id="rId16"/>
    <p:sldId id="357" r:id="rId17"/>
    <p:sldId id="358" r:id="rId18"/>
    <p:sldId id="359" r:id="rId19"/>
    <p:sldId id="360" r:id="rId20"/>
    <p:sldId id="314" r:id="rId21"/>
    <p:sldId id="311" r:id="rId22"/>
    <p:sldId id="336" r:id="rId23"/>
    <p:sldId id="337" r:id="rId24"/>
    <p:sldId id="339" r:id="rId25"/>
    <p:sldId id="338" r:id="rId26"/>
    <p:sldId id="340" r:id="rId27"/>
    <p:sldId id="341" r:id="rId28"/>
    <p:sldId id="353" r:id="rId29"/>
    <p:sldId id="317" r:id="rId30"/>
    <p:sldId id="318" r:id="rId31"/>
    <p:sldId id="319" r:id="rId32"/>
    <p:sldId id="320" r:id="rId33"/>
    <p:sldId id="321" r:id="rId34"/>
    <p:sldId id="322" r:id="rId35"/>
    <p:sldId id="323" r:id="rId36"/>
    <p:sldId id="324" r:id="rId37"/>
    <p:sldId id="325" r:id="rId38"/>
    <p:sldId id="326" r:id="rId39"/>
    <p:sldId id="327" r:id="rId40"/>
    <p:sldId id="332" r:id="rId41"/>
    <p:sldId id="335" r:id="rId42"/>
    <p:sldId id="309" r:id="rId43"/>
    <p:sldId id="312" r:id="rId44"/>
    <p:sldId id="313" r:id="rId45"/>
    <p:sldId id="342" r:id="rId46"/>
    <p:sldId id="343" r:id="rId47"/>
    <p:sldId id="344" r:id="rId48"/>
    <p:sldId id="345" r:id="rId49"/>
    <p:sldId id="346" r:id="rId50"/>
    <p:sldId id="350" r:id="rId51"/>
    <p:sldId id="351" r:id="rId52"/>
    <p:sldId id="29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4B429"/>
    <a:srgbClr val="FFD54F"/>
    <a:srgbClr val="FFEA3D"/>
    <a:srgbClr val="FFFFAA"/>
    <a:srgbClr val="E0249A"/>
    <a:srgbClr val="0073CF"/>
    <a:srgbClr val="57068C"/>
    <a:srgbClr val="FFDB43"/>
    <a:srgbClr val="FDD541"/>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1" autoAdjust="0"/>
    <p:restoredTop sz="94685"/>
  </p:normalViewPr>
  <p:slideViewPr>
    <p:cSldViewPr snapToGrid="0">
      <p:cViewPr varScale="1">
        <p:scale>
          <a:sx n="134" d="100"/>
          <a:sy n="134" d="100"/>
        </p:scale>
        <p:origin x="800" y="184"/>
      </p:cViewPr>
      <p:guideLst>
        <p:guide orient="horz" pos="2160"/>
        <p:guide pos="3840"/>
      </p:guideLst>
    </p:cSldViewPr>
  </p:slideViewPr>
  <p:notesTextViewPr>
    <p:cViewPr>
      <p:scale>
        <a:sx n="1" d="1"/>
        <a:sy n="1" d="1"/>
      </p:scale>
      <p:origin x="0" y="0"/>
    </p:cViewPr>
  </p:notesTextViewPr>
  <p:sorterViewPr>
    <p:cViewPr>
      <p:scale>
        <a:sx n="30" d="100"/>
        <a:sy n="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E97C-1779-4CEE-80D0-5BBB1AC4023D}" type="datetimeFigureOut">
              <a:rPr lang="en-US" smtClean="0"/>
              <a:t>3/7/24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F7D1-689C-4BC1-B59B-4A4CE078ECDF}" type="slidenum">
              <a:rPr lang="en-US" smtClean="0"/>
              <a:t>‹#›</a:t>
            </a:fld>
            <a:endParaRPr lang="en-US"/>
          </a:p>
        </p:txBody>
      </p:sp>
    </p:spTree>
    <p:extLst>
      <p:ext uri="{BB962C8B-B14F-4D97-AF65-F5344CB8AC3E}">
        <p14:creationId xmlns:p14="http://schemas.microsoft.com/office/powerpoint/2010/main" val="198114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CEF7D1-689C-4BC1-B59B-4A4CE078ECDF}" type="slidenum">
              <a:rPr lang="en-US" smtClean="0"/>
              <a:t>4</a:t>
            </a:fld>
            <a:endParaRPr lang="en-US"/>
          </a:p>
        </p:txBody>
      </p:sp>
    </p:spTree>
    <p:extLst>
      <p:ext uri="{BB962C8B-B14F-4D97-AF65-F5344CB8AC3E}">
        <p14:creationId xmlns:p14="http://schemas.microsoft.com/office/powerpoint/2010/main" val="308181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dirty="0"/>
              <a:t>- reference-free: reference-based is good for simply benchmarking a whole model. But reference-free is essential in real-world evaluation, where reference is hard to find.</a:t>
            </a:r>
          </a:p>
          <a:p>
            <a:r>
              <a:rPr lang="en-CA" dirty="0"/>
              <a:t>- Multiple tasks: We don’t want to change the metric every time we change a task. Instead, one single metric for all task is the reason that it is universal.</a:t>
            </a:r>
          </a:p>
          <a:p>
            <a:r>
              <a:rPr lang="en-CA" dirty="0"/>
              <a:t>- Explainability: a single number is not trustworthy enough. The ultimate goal is that the universal metric can be really applied to evaluate real-world examples, where explanations are essential for users to trust the eval results.</a:t>
            </a:r>
          </a:p>
        </p:txBody>
      </p:sp>
      <p:sp>
        <p:nvSpPr>
          <p:cNvPr id="4" name="灯片编号占位符 3"/>
          <p:cNvSpPr>
            <a:spLocks noGrp="1"/>
          </p:cNvSpPr>
          <p:nvPr>
            <p:ph type="sldNum" sz="quarter" idx="5"/>
          </p:nvPr>
        </p:nvSpPr>
        <p:spPr/>
        <p:txBody>
          <a:bodyPr/>
          <a:lstStyle/>
          <a:p>
            <a:fld id="{8CCEF7D1-689C-4BC1-B59B-4A4CE078ECDF}" type="slidenum">
              <a:rPr lang="en-US" smtClean="0"/>
              <a:t>27</a:t>
            </a:fld>
            <a:endParaRPr lang="en-US"/>
          </a:p>
        </p:txBody>
      </p:sp>
    </p:spTree>
    <p:extLst>
      <p:ext uri="{BB962C8B-B14F-4D97-AF65-F5344CB8AC3E}">
        <p14:creationId xmlns:p14="http://schemas.microsoft.com/office/powerpoint/2010/main" val="1048835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2BA46B-62E1-9C4E-9919-D959D55246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592702" cy="1260000"/>
          </a:xfrm>
          <a:prstGeom prst="rect">
            <a:avLst/>
          </a:prstGeom>
        </p:spPr>
      </p:pic>
      <p:sp>
        <p:nvSpPr>
          <p:cNvPr id="2" name="Title 1"/>
          <p:cNvSpPr>
            <a:spLocks noGrp="1"/>
          </p:cNvSpPr>
          <p:nvPr>
            <p:ph type="ctrTitle" hasCustomPrompt="1"/>
          </p:nvPr>
        </p:nvSpPr>
        <p:spPr>
          <a:xfrm>
            <a:off x="452740" y="1028940"/>
            <a:ext cx="9821560" cy="1474115"/>
          </a:xfrm>
        </p:spPr>
        <p:txBody>
          <a:bodyPr lIns="0" anchor="b">
            <a:noAutofit/>
          </a:bodyPr>
          <a:lstStyle>
            <a:lvl1pPr algn="l">
              <a:defRPr sz="5400" b="1" i="0"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3/7/24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5" name="Group 4"/>
          <p:cNvGrpSpPr/>
          <p:nvPr userDrawn="1"/>
        </p:nvGrpSpPr>
        <p:grpSpPr>
          <a:xfrm>
            <a:off x="0" y="0"/>
            <a:ext cx="12192000" cy="397164"/>
            <a:chOff x="0" y="0"/>
            <a:chExt cx="12192000" cy="397164"/>
          </a:xfrm>
        </p:grpSpPr>
        <p:sp>
          <p:nvSpPr>
            <p:cNvPr id="18" name="Rectangle 17"/>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559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881" y="1396192"/>
            <a:ext cx="5542713" cy="670270"/>
          </a:xfrm>
        </p:spPr>
        <p:txBody>
          <a:bodyPr anchor="b">
            <a:noAutofit/>
          </a:bodyPr>
          <a:lstStyle>
            <a:lvl1pPr marL="0" indent="0">
              <a:buNone/>
              <a:defRPr sz="2800" b="1"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9881" y="2184400"/>
            <a:ext cx="5542713"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36154" y="1396192"/>
            <a:ext cx="5593458" cy="670270"/>
          </a:xfrm>
        </p:spPr>
        <p:txBody>
          <a:bodyPr anchor="b">
            <a:normAutofit/>
          </a:bodyPr>
          <a:lstStyle>
            <a:lvl1pPr marL="0" indent="0">
              <a:buNone/>
              <a:defRPr sz="28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36154" y="2184400"/>
            <a:ext cx="5593458"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Title 9"/>
          <p:cNvSpPr>
            <a:spLocks noGrp="1"/>
          </p:cNvSpPr>
          <p:nvPr>
            <p:ph type="title" hasCustomPrompt="1"/>
          </p:nvPr>
        </p:nvSpPr>
        <p:spPr>
          <a:xfrm>
            <a:off x="259883" y="434108"/>
            <a:ext cx="11569729" cy="895927"/>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3/7/24</a:t>
            </a:fld>
            <a:endParaRPr lang="en-US" dirty="0"/>
          </a:p>
        </p:txBody>
      </p:sp>
      <p:sp>
        <p:nvSpPr>
          <p:cNvPr id="11" name="Footer Placeholder 10"/>
          <p:cNvSpPr>
            <a:spLocks noGrp="1"/>
          </p:cNvSpPr>
          <p:nvPr>
            <p:ph type="ftr" sz="quarter" idx="11"/>
          </p:nvPr>
        </p:nvSpPr>
        <p:spPr/>
        <p:txBody>
          <a:bodyPr/>
          <a:lstStyle/>
          <a:p>
            <a:r>
              <a:rPr lang="en-US"/>
              <a:t>PRESENTATION TITLE</a:t>
            </a:r>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51959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3/7/24</a:t>
            </a:fld>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7084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3/7/24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74316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751004" y="6335309"/>
            <a:ext cx="1181114" cy="250337"/>
          </a:xfrm>
        </p:spPr>
        <p:txBody>
          <a:bodyPr/>
          <a:lstStyle/>
          <a:p>
            <a:fld id="{1E55829F-8847-4C2A-8DD0-690EAD78E53F}" type="datetime1">
              <a:rPr lang="en-US" smtClean="0"/>
              <a:t>3/7/24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CABB091-8774-9E48-B7F2-27B51F3E1D9E}"/>
              </a:ext>
            </a:extLst>
          </p:cNvPr>
          <p:cNvGrpSpPr/>
          <p:nvPr userDrawn="1"/>
        </p:nvGrpSpPr>
        <p:grpSpPr>
          <a:xfrm>
            <a:off x="0" y="0"/>
            <a:ext cx="12192000" cy="397164"/>
            <a:chOff x="0" y="0"/>
            <a:chExt cx="12192000" cy="397164"/>
          </a:xfrm>
        </p:grpSpPr>
        <p:sp>
          <p:nvSpPr>
            <p:cNvPr id="9" name="Rectangle 8">
              <a:extLst>
                <a:ext uri="{FF2B5EF4-FFF2-40B4-BE49-F238E27FC236}">
                  <a16:creationId xmlns:a16="http://schemas.microsoft.com/office/drawing/2014/main" id="{A838D7EA-7D07-4B42-ADCB-1BD63AAF7D0C}"/>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39E683-6E4A-C449-AE6A-1450532C4F8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2A2C1C-9C97-DD44-B681-19658D0285C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26D620-ECF0-0F4F-8577-FEDCE92C9B0F}"/>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1EAD5E-D572-2543-A13B-AF19766C6061}"/>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767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0071"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3/7/24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393007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93007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660400" y="2420360"/>
            <a:ext cx="10871200" cy="2114550"/>
          </a:xfrm>
        </p:spPr>
        <p:txBody>
          <a:bodyPr anchor="ctr">
            <a:normAutofit/>
          </a:bodyPr>
          <a:lstStyle>
            <a:lvl1pPr marL="0" indent="0" algn="ctr">
              <a:lnSpc>
                <a:spcPct val="100000"/>
              </a:lnSpc>
              <a:buNone/>
              <a:defRPr sz="2800"/>
            </a:lvl1pPr>
            <a:lvl2pPr algn="ctr">
              <a:defRPr/>
            </a:lvl2pPr>
            <a:lvl3pPr algn="ctr">
              <a:defRPr/>
            </a:lvl3pPr>
            <a:lvl4pPr algn="ctr">
              <a:defRPr/>
            </a:lvl4pPr>
            <a:lvl5pPr algn="ctr">
              <a:defRPr/>
            </a:lvl5pPr>
          </a:lstStyle>
          <a:p>
            <a:pPr lvl="0"/>
            <a:r>
              <a:rPr lang="zh-CN" altLang="en-US"/>
              <a:t>单击此处编辑母版文本样式</a:t>
            </a:r>
          </a:p>
        </p:txBody>
      </p:sp>
      <p:sp>
        <p:nvSpPr>
          <p:cNvPr id="17" name="Text Placeholder 16"/>
          <p:cNvSpPr>
            <a:spLocks noGrp="1"/>
          </p:cNvSpPr>
          <p:nvPr>
            <p:ph type="body" sz="quarter" idx="14"/>
          </p:nvPr>
        </p:nvSpPr>
        <p:spPr>
          <a:xfrm>
            <a:off x="393007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zh-CN" altLang="en-US"/>
              <a:t>单击此处编辑母版文本样式</a:t>
            </a:r>
          </a:p>
        </p:txBody>
      </p:sp>
      <p:grpSp>
        <p:nvGrpSpPr>
          <p:cNvPr id="10" name="Group 9">
            <a:extLst>
              <a:ext uri="{FF2B5EF4-FFF2-40B4-BE49-F238E27FC236}">
                <a16:creationId xmlns:a16="http://schemas.microsoft.com/office/drawing/2014/main" id="{9A98F507-4C7B-6440-9274-D567E17B880A}"/>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0062FC0E-C608-DC42-8142-5E620C58639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CC75DC-12D2-C548-B93B-8BE8DDE058E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74F8930-F07E-A444-B191-FE56C3BD8316}"/>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226A990-F64D-7B46-9DDB-79FB7E56237D}"/>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9A52E3-1AD5-F04B-A519-876179FD284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41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6350285" y="807867"/>
            <a:ext cx="5440648" cy="5445153"/>
          </a:xfrm>
        </p:spPr>
        <p:txBody>
          <a:bodyPr/>
          <a:lstStyle/>
          <a:p>
            <a:r>
              <a:rPr lang="zh-CN" altLang="en-US"/>
              <a:t>单击图标添加图片</a:t>
            </a:r>
            <a:endParaRPr lang="en-US"/>
          </a:p>
        </p:txBody>
      </p:sp>
      <p:sp>
        <p:nvSpPr>
          <p:cNvPr id="2" name="Title 1"/>
          <p:cNvSpPr>
            <a:spLocks noGrp="1"/>
          </p:cNvSpPr>
          <p:nvPr>
            <p:ph type="title" hasCustomPrompt="1"/>
          </p:nvPr>
        </p:nvSpPr>
        <p:spPr>
          <a:xfrm>
            <a:off x="854362"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3/7/24</a:t>
            </a:fld>
            <a:endParaRPr lang="en-US" dirty="0"/>
          </a:p>
        </p:txBody>
      </p:sp>
      <p:sp>
        <p:nvSpPr>
          <p:cNvPr id="4" name="Footer Placeholder 3"/>
          <p:cNvSpPr>
            <a:spLocks noGrp="1"/>
          </p:cNvSpPr>
          <p:nvPr>
            <p:ph type="ftr" sz="quarter" idx="11"/>
          </p:nvPr>
        </p:nvSpPr>
        <p:spPr>
          <a:xfrm>
            <a:off x="259882" y="6335309"/>
            <a:ext cx="3887245" cy="250337"/>
          </a:xfr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5587999" y="6335309"/>
            <a:ext cx="1016000" cy="250337"/>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544943" y="2409026"/>
            <a:ext cx="4950694" cy="2114550"/>
          </a:xfrm>
        </p:spPr>
        <p:txBody>
          <a:bodyPr anchor="ctr">
            <a:normAutofit/>
          </a:bodyPr>
          <a:lstStyle>
            <a:lvl1pPr marL="0" indent="0" algn="ctr">
              <a:lnSpc>
                <a:spcPct val="100000"/>
              </a:lnSpc>
              <a:buNone/>
              <a:defRPr sz="2200"/>
            </a:lvl1pPr>
            <a:lvl2pPr algn="ctr">
              <a:defRPr/>
            </a:lvl2pPr>
            <a:lvl3pPr algn="ctr">
              <a:defRPr/>
            </a:lvl3pPr>
            <a:lvl4pPr algn="ctr">
              <a:defRPr/>
            </a:lvl4pPr>
            <a:lvl5pPr algn="ctr">
              <a:defRPr/>
            </a:lvl5pPr>
          </a:lstStyle>
          <a:p>
            <a:pPr lvl="0"/>
            <a:r>
              <a:rPr lang="zh-CN" altLang="en-US"/>
              <a:t>单击此处编辑母版文本样式</a:t>
            </a:r>
          </a:p>
        </p:txBody>
      </p:sp>
      <p:sp>
        <p:nvSpPr>
          <p:cNvPr id="17" name="Text Placeholder 16"/>
          <p:cNvSpPr>
            <a:spLocks noGrp="1"/>
          </p:cNvSpPr>
          <p:nvPr>
            <p:ph type="body" sz="quarter" idx="14"/>
          </p:nvPr>
        </p:nvSpPr>
        <p:spPr>
          <a:xfrm>
            <a:off x="85436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zh-CN" altLang="en-US"/>
              <a:t>单击此处编辑母版文本样式</a:t>
            </a:r>
          </a:p>
        </p:txBody>
      </p:sp>
      <p:cxnSp>
        <p:nvCxnSpPr>
          <p:cNvPr id="10" name="Straight Connector 9"/>
          <p:cNvCxnSpPr/>
          <p:nvPr userDrawn="1"/>
        </p:nvCxnSpPr>
        <p:spPr>
          <a:xfrm>
            <a:off x="85436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85436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683A625-C185-494B-B37B-9A01244E3192}"/>
              </a:ext>
            </a:extLst>
          </p:cNvPr>
          <p:cNvGrpSpPr/>
          <p:nvPr userDrawn="1"/>
        </p:nvGrpSpPr>
        <p:grpSpPr>
          <a:xfrm>
            <a:off x="0" y="0"/>
            <a:ext cx="12192000" cy="397164"/>
            <a:chOff x="0" y="0"/>
            <a:chExt cx="12192000" cy="397164"/>
          </a:xfrm>
        </p:grpSpPr>
        <p:sp>
          <p:nvSpPr>
            <p:cNvPr id="13" name="Rectangle 12">
              <a:extLst>
                <a:ext uri="{FF2B5EF4-FFF2-40B4-BE49-F238E27FC236}">
                  <a16:creationId xmlns:a16="http://schemas.microsoft.com/office/drawing/2014/main" id="{EEB838A2-1B77-0E49-8EB2-7C6DCD7571CB}"/>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B6C057-9898-964D-A318-DDE19B19968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EC5E2-3D95-A749-8B20-E089E5CD8094}"/>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1FB6F0-3123-6F44-ADA3-9A378BBFB9EC}"/>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8458C1-B21A-1740-8C2E-D51A34AFD1A3}"/>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3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3/7/24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DA77994C-28FD-564D-8D2B-3C1D1E003F78}"/>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3AF1F1A7-A97F-2043-A2B6-700DB47E5D6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24B184-90A6-454F-9D9E-ECF073E8AB2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BF415E-5C68-5A46-A4AA-12882385D646}"/>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F68827-DD27-C847-A47E-256BF5F3DD58}"/>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BE1C56-BDF3-2C49-8D53-7F278C21E615}"/>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77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3/7/24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94B9973A-E968-E149-B111-4E3A0085298A}"/>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3D2FDE60-617C-5041-979E-D1F7A2C5C89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4F1CEB-D611-BA47-A19D-E0A5A169870A}"/>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7D50D4-6174-034C-A3F3-E9AB2E1D328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EA6D82-A05D-0249-8E30-A4790C4403B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C19425-79B1-3342-B23A-57609026ACF2}"/>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682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3/7/24</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C710A07-0963-2F48-B979-AEAC595D2302}"/>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BEF4AFBB-4878-E449-BA3E-95D6B0E5FAB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A5CE70-AD3F-774E-BE63-C49B146F7847}"/>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CBF245-27F6-0A4E-A98C-1F74A015B67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344F2-19C3-7A47-BC07-9351DEF6EEAF}"/>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60D7D3-7608-864C-95F0-5D019659C1F5}"/>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50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7225" y="4581236"/>
            <a:ext cx="10877550" cy="1597891"/>
          </a:xfrm>
          <a:noFill/>
        </p:spPr>
        <p:txBody>
          <a:bodyPr wrap="square" rtlCol="0" anchor="ctr" anchorCtr="1">
            <a:noAutofit/>
          </a:bodyPr>
          <a:lstStyle>
            <a:lvl1pPr algn="ctr">
              <a:defRPr lang="en-US" sz="180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19067" y="6335309"/>
            <a:ext cx="1181114" cy="250337"/>
          </a:xfrm>
        </p:spPr>
        <p:txBody>
          <a:bodyPr/>
          <a:lstStyle/>
          <a:p>
            <a:fld id="{75D660D7-90CE-4513-A3CE-C070B9421917}" type="datetime1">
              <a:rPr lang="en-US" smtClean="0"/>
              <a:t>3/7/24</a:t>
            </a:fld>
            <a:endParaRPr lang="en-US" dirty="0"/>
          </a:p>
        </p:txBody>
      </p:sp>
      <p:sp>
        <p:nvSpPr>
          <p:cNvPr id="10" name="Footer Placeholder 9"/>
          <p:cNvSpPr>
            <a:spLocks noGrp="1"/>
          </p:cNvSpPr>
          <p:nvPr>
            <p:ph type="ftr" sz="quarter" idx="11"/>
          </p:nvPr>
        </p:nvSpPr>
        <p:spPr>
          <a:xfrm>
            <a:off x="291819" y="6335309"/>
            <a:ext cx="4829174" cy="250337"/>
          </a:xfr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12192000" cy="397164"/>
            <a:chOff x="0" y="0"/>
            <a:chExt cx="12192000" cy="397164"/>
          </a:xfrm>
        </p:grpSpPr>
        <p:sp>
          <p:nvSpPr>
            <p:cNvPr id="17" name="Rectangle 16"/>
            <p:cNvSpPr/>
            <p:nvPr userDrawn="1"/>
          </p:nvSpPr>
          <p:spPr>
            <a:xfrm>
              <a:off x="1" y="198582"/>
              <a:ext cx="3082197"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1951DB4-78E5-884C-BDE1-084877EE3A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9063" y="985586"/>
            <a:ext cx="6173872" cy="4075200"/>
          </a:xfrm>
          <a:prstGeom prst="rect">
            <a:avLst/>
          </a:prstGeom>
        </p:spPr>
      </p:pic>
    </p:spTree>
    <p:extLst>
      <p:ext uri="{BB962C8B-B14F-4D97-AF65-F5344CB8AC3E}">
        <p14:creationId xmlns:p14="http://schemas.microsoft.com/office/powerpoint/2010/main" val="32696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6094124" y="397164"/>
            <a:ext cx="6097876" cy="6460836"/>
          </a:xfrm>
        </p:spPr>
        <p:txBody>
          <a:bodyPr/>
          <a:lstStyle/>
          <a:p>
            <a:r>
              <a:rPr lang="zh-CN" altLang="en-US"/>
              <a:t>单击图标添加图片</a:t>
            </a:r>
            <a:endParaRPr lang="en-US"/>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3/7/24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30" name="Group 29"/>
          <p:cNvGrpSpPr/>
          <p:nvPr userDrawn="1"/>
        </p:nvGrpSpPr>
        <p:grpSpPr>
          <a:xfrm>
            <a:off x="0" y="0"/>
            <a:ext cx="12192000" cy="397164"/>
            <a:chOff x="0" y="0"/>
            <a:chExt cx="12192000" cy="397164"/>
          </a:xfrm>
        </p:grpSpPr>
        <p:sp>
          <p:nvSpPr>
            <p:cNvPr id="31" name="Rectangle 30"/>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AED51070-0FEE-B746-AFAB-B0E11FE67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592702" cy="1260000"/>
          </a:xfrm>
          <a:prstGeom prst="rect">
            <a:avLst/>
          </a:prstGeom>
        </p:spPr>
      </p:pic>
    </p:spTree>
    <p:extLst>
      <p:ext uri="{BB962C8B-B14F-4D97-AF65-F5344CB8AC3E}">
        <p14:creationId xmlns:p14="http://schemas.microsoft.com/office/powerpoint/2010/main" val="103183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3425" y="4682836"/>
            <a:ext cx="10725150" cy="1559782"/>
          </a:xfrm>
          <a:noFill/>
        </p:spPr>
        <p:txBody>
          <a:bodyPr wrap="square" rtlCol="0" anchor="ctr" anchorCtr="1">
            <a:noAutofit/>
          </a:bodyPr>
          <a:lstStyle>
            <a:lvl1pPr marL="0" algn="ctr">
              <a:lnSpc>
                <a:spcPct val="75000"/>
              </a:lnSpc>
              <a:defRPr lang="en-US" sz="180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65732" y="6335309"/>
            <a:ext cx="1181114" cy="250337"/>
          </a:xfrm>
        </p:spPr>
        <p:txBody>
          <a:bodyPr/>
          <a:lstStyle>
            <a:lvl1pPr>
              <a:defRPr>
                <a:solidFill>
                  <a:schemeClr val="bg1"/>
                </a:solidFill>
              </a:defRPr>
            </a:lvl1pPr>
          </a:lstStyle>
          <a:p>
            <a:fld id="{0A368D4B-3D0A-49AB-8EA2-2DC8CB4594DB}" type="datetime1">
              <a:rPr lang="en-US" smtClean="0"/>
              <a:pPr/>
              <a:t>3/7/24</a:t>
            </a:fld>
            <a:endParaRPr lang="en-US" dirty="0"/>
          </a:p>
        </p:txBody>
      </p:sp>
      <p:sp>
        <p:nvSpPr>
          <p:cNvPr id="7" name="Footer Placeholder 6"/>
          <p:cNvSpPr>
            <a:spLocks noGrp="1"/>
          </p:cNvSpPr>
          <p:nvPr>
            <p:ph type="ftr" sz="quarter" idx="11"/>
          </p:nvPr>
        </p:nvSpPr>
        <p:spPr>
          <a:xfrm>
            <a:off x="245154" y="6335309"/>
            <a:ext cx="4752974" cy="250337"/>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90DB1498-F58C-E646-9F6F-54D3F125A3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9064" y="985586"/>
            <a:ext cx="6173872" cy="4075200"/>
          </a:xfrm>
          <a:prstGeom prst="rect">
            <a:avLst/>
          </a:prstGeom>
        </p:spPr>
      </p:pic>
      <p:grpSp>
        <p:nvGrpSpPr>
          <p:cNvPr id="10" name="Group 9">
            <a:extLst>
              <a:ext uri="{FF2B5EF4-FFF2-40B4-BE49-F238E27FC236}">
                <a16:creationId xmlns:a16="http://schemas.microsoft.com/office/drawing/2014/main" id="{642D84BF-CC9F-2E45-B41E-E1018E52236B}"/>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B4C387F9-B9F8-B843-A4AF-1DE8170DDD75}"/>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777F05-86E1-1440-B143-A590EF7D0CF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ABB63A-2280-5247-9344-AFFBEEA91B4A}"/>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7B0FD2-33DD-9B46-A0F5-B6C6D770C39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A3A37A-AABE-5844-99CD-3DE6893FA8D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208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719067" y="6335309"/>
            <a:ext cx="1181114" cy="250337"/>
          </a:xfrm>
        </p:spPr>
        <p:txBody>
          <a:bodyPr/>
          <a:lstStyle/>
          <a:p>
            <a:fld id="{75D660D7-90CE-4513-A3CE-C070B9421917}" type="datetime1">
              <a:rPr lang="en-US" smtClean="0"/>
              <a:t>3/7/24</a:t>
            </a:fld>
            <a:endParaRPr lang="en-US" dirty="0"/>
          </a:p>
        </p:txBody>
      </p:sp>
      <p:sp>
        <p:nvSpPr>
          <p:cNvPr id="10" name="Footer Placeholder 9"/>
          <p:cNvSpPr>
            <a:spLocks noGrp="1"/>
          </p:cNvSpPr>
          <p:nvPr>
            <p:ph type="ftr" sz="quarter" idx="11"/>
          </p:nvPr>
        </p:nvSpPr>
        <p:spPr>
          <a:xfrm>
            <a:off x="291819" y="6335309"/>
            <a:ext cx="4829174" cy="250337"/>
          </a:xfr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12192000" cy="397164"/>
            <a:chOff x="0" y="0"/>
            <a:chExt cx="12192000" cy="397164"/>
          </a:xfrm>
        </p:grpSpPr>
        <p:sp>
          <p:nvSpPr>
            <p:cNvPr id="17" name="Rectangle 16"/>
            <p:cNvSpPr/>
            <p:nvPr userDrawn="1"/>
          </p:nvSpPr>
          <p:spPr>
            <a:xfrm>
              <a:off x="1" y="198582"/>
              <a:ext cx="3082197"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1951DB4-78E5-884C-BDE1-084877EE3A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9064" y="805093"/>
            <a:ext cx="6173872" cy="4075200"/>
          </a:xfrm>
          <a:prstGeom prst="rect">
            <a:avLst/>
          </a:prstGeom>
        </p:spPr>
      </p:pic>
      <p:pic>
        <p:nvPicPr>
          <p:cNvPr id="14" name="Picture 13">
            <a:extLst>
              <a:ext uri="{FF2B5EF4-FFF2-40B4-BE49-F238E27FC236}">
                <a16:creationId xmlns:a16="http://schemas.microsoft.com/office/drawing/2014/main" id="{F0B9F152-2C9C-3C49-91F6-1A68EA51269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87315" y="4854114"/>
            <a:ext cx="1817370" cy="514350"/>
          </a:xfrm>
          <a:prstGeom prst="rect">
            <a:avLst/>
          </a:prstGeom>
        </p:spPr>
      </p:pic>
      <p:pic>
        <p:nvPicPr>
          <p:cNvPr id="15" name="Picture 14">
            <a:extLst>
              <a:ext uri="{FF2B5EF4-FFF2-40B4-BE49-F238E27FC236}">
                <a16:creationId xmlns:a16="http://schemas.microsoft.com/office/drawing/2014/main" id="{49FD4754-DD21-1142-99BB-DD4E0873283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237482" y="5539328"/>
            <a:ext cx="3717036" cy="243459"/>
          </a:xfrm>
          <a:prstGeom prst="rect">
            <a:avLst/>
          </a:prstGeom>
        </p:spPr>
      </p:pic>
    </p:spTree>
    <p:extLst>
      <p:ext uri="{BB962C8B-B14F-4D97-AF65-F5344CB8AC3E}">
        <p14:creationId xmlns:p14="http://schemas.microsoft.com/office/powerpoint/2010/main" val="24556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765732" y="6335309"/>
            <a:ext cx="1181114" cy="250337"/>
          </a:xfrm>
        </p:spPr>
        <p:txBody>
          <a:bodyPr/>
          <a:lstStyle>
            <a:lvl1pPr>
              <a:defRPr>
                <a:solidFill>
                  <a:schemeClr val="bg1"/>
                </a:solidFill>
              </a:defRPr>
            </a:lvl1pPr>
          </a:lstStyle>
          <a:p>
            <a:fld id="{0A368D4B-3D0A-49AB-8EA2-2DC8CB4594DB}" type="datetime1">
              <a:rPr lang="en-US" smtClean="0"/>
              <a:pPr/>
              <a:t>3/7/24</a:t>
            </a:fld>
            <a:endParaRPr lang="en-US" dirty="0"/>
          </a:p>
        </p:txBody>
      </p:sp>
      <p:sp>
        <p:nvSpPr>
          <p:cNvPr id="7" name="Footer Placeholder 6"/>
          <p:cNvSpPr>
            <a:spLocks noGrp="1"/>
          </p:cNvSpPr>
          <p:nvPr>
            <p:ph type="ftr" sz="quarter" idx="11"/>
          </p:nvPr>
        </p:nvSpPr>
        <p:spPr>
          <a:xfrm>
            <a:off x="245154" y="6335309"/>
            <a:ext cx="4752974" cy="250337"/>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90DB1498-F58C-E646-9F6F-54D3F125A3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9064" y="799131"/>
            <a:ext cx="6173872" cy="4075200"/>
          </a:xfrm>
          <a:prstGeom prst="rect">
            <a:avLst/>
          </a:prstGeom>
        </p:spPr>
      </p:pic>
      <p:grpSp>
        <p:nvGrpSpPr>
          <p:cNvPr id="10" name="Group 9">
            <a:extLst>
              <a:ext uri="{FF2B5EF4-FFF2-40B4-BE49-F238E27FC236}">
                <a16:creationId xmlns:a16="http://schemas.microsoft.com/office/drawing/2014/main" id="{642D84BF-CC9F-2E45-B41E-E1018E52236B}"/>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B4C387F9-B9F8-B843-A4AF-1DE8170DDD75}"/>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777F05-86E1-1440-B143-A590EF7D0CF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ABB63A-2280-5247-9344-AFFBEEA91B4A}"/>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7B0FD2-33DD-9B46-A0F5-B6C6D770C39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A3A37A-AABE-5844-99CD-3DE6893FA8D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44F621A7-BC12-434B-BB2A-7AB9ABA1472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87315" y="4854114"/>
            <a:ext cx="1817370" cy="514350"/>
          </a:xfrm>
          <a:prstGeom prst="rect">
            <a:avLst/>
          </a:prstGeom>
        </p:spPr>
      </p:pic>
      <p:pic>
        <p:nvPicPr>
          <p:cNvPr id="17" name="Picture 16">
            <a:extLst>
              <a:ext uri="{FF2B5EF4-FFF2-40B4-BE49-F238E27FC236}">
                <a16:creationId xmlns:a16="http://schemas.microsoft.com/office/drawing/2014/main" id="{17034381-4CDE-A64B-9AB1-A8FE06B6A14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237482" y="5539328"/>
            <a:ext cx="3717036" cy="243459"/>
          </a:xfrm>
          <a:prstGeom prst="rect">
            <a:avLst/>
          </a:prstGeom>
        </p:spPr>
      </p:pic>
    </p:spTree>
    <p:extLst>
      <p:ext uri="{BB962C8B-B14F-4D97-AF65-F5344CB8AC3E}">
        <p14:creationId xmlns:p14="http://schemas.microsoft.com/office/powerpoint/2010/main" val="368844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2740" y="1028940"/>
            <a:ext cx="9504060"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a:ln>
            <a:noFill/>
          </a:ln>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3/7/24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23" name="Group 22"/>
          <p:cNvGrpSpPr/>
          <p:nvPr userDrawn="1"/>
        </p:nvGrpSpPr>
        <p:grpSpPr>
          <a:xfrm>
            <a:off x="0" y="0"/>
            <a:ext cx="12192000" cy="397164"/>
            <a:chOff x="0" y="0"/>
            <a:chExt cx="12192000" cy="397164"/>
          </a:xfrm>
        </p:grpSpPr>
        <p:sp>
          <p:nvSpPr>
            <p:cNvPr id="24" name="Rectangle 23"/>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A25637DD-B94D-0C4B-80E5-DEC983B41A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592704" cy="1260000"/>
          </a:xfrm>
          <a:prstGeom prst="rect">
            <a:avLst/>
          </a:prstGeom>
        </p:spPr>
      </p:pic>
    </p:spTree>
    <p:extLst>
      <p:ext uri="{BB962C8B-B14F-4D97-AF65-F5344CB8AC3E}">
        <p14:creationId xmlns:p14="http://schemas.microsoft.com/office/powerpoint/2010/main" val="252895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6094124" y="397164"/>
            <a:ext cx="6097876" cy="6460836"/>
          </a:xfrm>
        </p:spPr>
        <p:txBody>
          <a:bodyPr/>
          <a:lstStyle/>
          <a:p>
            <a:r>
              <a:rPr lang="zh-CN" altLang="en-US"/>
              <a:t>单击图标添加图片</a:t>
            </a:r>
            <a:endParaRPr lang="en-US"/>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a:ln>
            <a:noFill/>
          </a:ln>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3/7/24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30" name="Group 29"/>
          <p:cNvGrpSpPr/>
          <p:nvPr userDrawn="1"/>
        </p:nvGrpSpPr>
        <p:grpSpPr>
          <a:xfrm>
            <a:off x="0" y="0"/>
            <a:ext cx="12192000" cy="397164"/>
            <a:chOff x="0" y="0"/>
            <a:chExt cx="12192000" cy="397164"/>
          </a:xfrm>
        </p:grpSpPr>
        <p:sp>
          <p:nvSpPr>
            <p:cNvPr id="31" name="Rectangle 30"/>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CA7E8EE6-1FF2-414B-9B24-9195B1BD6F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592704" cy="1260000"/>
          </a:xfrm>
          <a:prstGeom prst="rect">
            <a:avLst/>
          </a:prstGeom>
        </p:spPr>
      </p:pic>
    </p:spTree>
    <p:extLst>
      <p:ext uri="{BB962C8B-B14F-4D97-AF65-F5344CB8AC3E}">
        <p14:creationId xmlns:p14="http://schemas.microsoft.com/office/powerpoint/2010/main" val="35010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3/7/24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66632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Text Placeholder 7"/>
          <p:cNvSpPr>
            <a:spLocks noGrp="1"/>
          </p:cNvSpPr>
          <p:nvPr>
            <p:ph type="body" sz="quarter" idx="13" hasCustomPrompt="1"/>
          </p:nvPr>
        </p:nvSpPr>
        <p:spPr>
          <a:xfrm>
            <a:off x="7407696"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8908224"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10408752" y="685060"/>
            <a:ext cx="1420859" cy="286052"/>
          </a:xfrm>
        </p:spPr>
        <p:txBody>
          <a:bodyPr anchor="ctr">
            <a:noAutofit/>
          </a:bodyPr>
          <a:lstStyle>
            <a:lvl1pPr marL="0" indent="0" algn="ctr">
              <a:buNone/>
              <a:defRPr sz="1100"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3/7/24</a:t>
            </a:fld>
            <a:endParaRPr lang="en-US" dirty="0"/>
          </a:p>
        </p:txBody>
      </p:sp>
      <p:sp>
        <p:nvSpPr>
          <p:cNvPr id="11" name="Footer Placeholder 10"/>
          <p:cNvSpPr>
            <a:spLocks noGrp="1"/>
          </p:cNvSpPr>
          <p:nvPr>
            <p:ph type="ftr" sz="quarter" idx="17"/>
          </p:nvPr>
        </p:nvSpPr>
        <p:spPr/>
        <p:txBody>
          <a:bodyPr/>
          <a:lstStyle/>
          <a:p>
            <a:r>
              <a:rPr lang="en-US"/>
              <a:t>PRESENTATION TITLE</a:t>
            </a:r>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259883" y="434108"/>
            <a:ext cx="7046081" cy="895927"/>
          </a:xfrm>
        </p:spPr>
        <p:txBody>
          <a:bodyPr/>
          <a:lstStyle>
            <a:lvl1pPr>
              <a:defRPr b="1" cap="all" baseline="0"/>
            </a:lvl1pPr>
          </a:lstStyle>
          <a:p>
            <a:r>
              <a:rPr lang="zh-CN" altLang="en-US"/>
              <a:t>单击此处编辑母版标题样式</a:t>
            </a:r>
            <a:endParaRPr lang="en-US" dirty="0"/>
          </a:p>
        </p:txBody>
      </p:sp>
    </p:spTree>
    <p:extLst>
      <p:ext uri="{BB962C8B-B14F-4D97-AF65-F5344CB8AC3E}">
        <p14:creationId xmlns:p14="http://schemas.microsoft.com/office/powerpoint/2010/main" val="126703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2" y="1709738"/>
            <a:ext cx="9399507" cy="2852737"/>
          </a:xfrm>
        </p:spPr>
        <p:txBody>
          <a:bodyPr anchor="b">
            <a:normAutofit/>
          </a:bodyPr>
          <a:lstStyle>
            <a:lvl1pPr algn="l">
              <a:defRPr sz="4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259882" y="4589463"/>
            <a:ext cx="9399507"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026D43AC-4B94-471D-A170-0D88FCD1FB54}" type="datetime1">
              <a:rPr lang="en-US" smtClean="0"/>
              <a:t>3/7/24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96902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0521" y="3219583"/>
            <a:ext cx="8770620" cy="1212056"/>
          </a:xfrm>
        </p:spPr>
        <p:txBody>
          <a:bodyPr anchor="b">
            <a:noAutofit/>
          </a:bodyPr>
          <a:lstStyle>
            <a:lvl1pPr algn="l">
              <a:defRPr sz="4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960521" y="4439469"/>
            <a:ext cx="8770620" cy="666549"/>
          </a:xfrm>
        </p:spPr>
        <p:txBody>
          <a:bodyPr anchor="t">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749107" y="6335309"/>
            <a:ext cx="1181114" cy="250337"/>
          </a:xfrm>
        </p:spPr>
        <p:txBody>
          <a:bodyPr/>
          <a:lstStyle/>
          <a:p>
            <a:fld id="{72EFF9E2-52BD-4C8D-9C57-79F661DB94A1}" type="datetime1">
              <a:rPr lang="en-US" smtClean="0"/>
              <a:t>3/7/24</a:t>
            </a:fld>
            <a:endParaRPr lang="en-US" dirty="0"/>
          </a:p>
        </p:txBody>
      </p:sp>
      <p:sp>
        <p:nvSpPr>
          <p:cNvPr id="5" name="Footer Placeholder 4"/>
          <p:cNvSpPr>
            <a:spLocks noGrp="1"/>
          </p:cNvSpPr>
          <p:nvPr>
            <p:ph type="ftr" sz="quarter" idx="11"/>
          </p:nvPr>
        </p:nvSpPr>
        <p:spPr>
          <a:xfrm>
            <a:off x="261779" y="6335309"/>
            <a:ext cx="4525878" cy="250337"/>
          </a:xfrm>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27" name="Group 26"/>
          <p:cNvGrpSpPr/>
          <p:nvPr userDrawn="1"/>
        </p:nvGrpSpPr>
        <p:grpSpPr>
          <a:xfrm>
            <a:off x="0" y="0"/>
            <a:ext cx="12192000" cy="397164"/>
            <a:chOff x="0" y="0"/>
            <a:chExt cx="12192000" cy="397164"/>
          </a:xfrm>
        </p:grpSpPr>
        <p:sp>
          <p:nvSpPr>
            <p:cNvPr id="28" name="Rectangle 27"/>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7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3" y="434108"/>
            <a:ext cx="11569729" cy="895927"/>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259882" y="1413164"/>
            <a:ext cx="5586855"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0992" y="1413164"/>
            <a:ext cx="5658620"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3/7/24</a:t>
            </a:fld>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23851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880C77E-1E1D-EE42-A63B-AC14ACFC9757}"/>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8911499" y="5995768"/>
            <a:ext cx="3280501" cy="900000"/>
          </a:xfrm>
          <a:prstGeom prst="rect">
            <a:avLst/>
          </a:prstGeom>
        </p:spPr>
      </p:pic>
      <p:sp>
        <p:nvSpPr>
          <p:cNvPr id="2" name="Title Placeholder 1"/>
          <p:cNvSpPr>
            <a:spLocks noGrp="1"/>
          </p:cNvSpPr>
          <p:nvPr>
            <p:ph type="title"/>
          </p:nvPr>
        </p:nvSpPr>
        <p:spPr>
          <a:xfrm>
            <a:off x="259883" y="434108"/>
            <a:ext cx="11569729" cy="89592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9882" y="1413163"/>
            <a:ext cx="11569729" cy="459511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38014" y="6335309"/>
            <a:ext cx="1181114"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3/7/24</a:t>
            </a:fld>
            <a:endParaRPr lang="en-US" dirty="0"/>
          </a:p>
        </p:txBody>
      </p:sp>
      <p:sp>
        <p:nvSpPr>
          <p:cNvPr id="5" name="Footer Placeholder 4"/>
          <p:cNvSpPr>
            <a:spLocks noGrp="1"/>
          </p:cNvSpPr>
          <p:nvPr>
            <p:ph type="ftr" sz="quarter" idx="3"/>
          </p:nvPr>
        </p:nvSpPr>
        <p:spPr>
          <a:xfrm>
            <a:off x="259882" y="6335309"/>
            <a:ext cx="5226517" cy="250337"/>
          </a:xfrm>
          <a:prstGeom prst="rect">
            <a:avLst/>
          </a:prstGeom>
        </p:spPr>
        <p:txBody>
          <a:bodyPr vert="horz" lIns="91440" tIns="45720" rIns="91440" bIns="45720" rtlCol="0" anchor="ctr"/>
          <a:lstStyle>
            <a:lvl1pPr algn="l">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5588000" y="6335309"/>
            <a:ext cx="1016000"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26" name="Group 25"/>
          <p:cNvGrpSpPr/>
          <p:nvPr userDrawn="1"/>
        </p:nvGrpSpPr>
        <p:grpSpPr>
          <a:xfrm>
            <a:off x="0" y="0"/>
            <a:ext cx="12192000" cy="397164"/>
            <a:chOff x="0" y="0"/>
            <a:chExt cx="12192000" cy="397164"/>
          </a:xfrm>
        </p:grpSpPr>
        <p:sp>
          <p:nvSpPr>
            <p:cNvPr id="27" name="Rectangle 2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3700157"/>
      </p:ext>
    </p:extLst>
  </p:cSld>
  <p:clrMap bg1="lt1" tx1="dk1" bg2="lt2" tx2="dk2" accent1="accent1" accent2="accent2" accent3="accent3" accent4="accent4" accent5="accent5" accent6="accent6" hlink="hlink" folHlink="folHlink"/>
  <p:sldLayoutIdLst>
    <p:sldLayoutId id="2147483669" r:id="rId1"/>
    <p:sldLayoutId id="2147483714" r:id="rId2"/>
    <p:sldLayoutId id="2147483715" r:id="rId3"/>
    <p:sldLayoutId id="2147483716" r:id="rId4"/>
    <p:sldLayoutId id="2147483670" r:id="rId5"/>
    <p:sldLayoutId id="2147483693" r:id="rId6"/>
    <p:sldLayoutId id="2147483671" r:id="rId7"/>
    <p:sldLayoutId id="2147483690" r:id="rId8"/>
    <p:sldLayoutId id="2147483672" r:id="rId9"/>
    <p:sldLayoutId id="2147483673" r:id="rId10"/>
    <p:sldLayoutId id="2147483674" r:id="rId11"/>
    <p:sldLayoutId id="2147483675" r:id="rId12"/>
    <p:sldLayoutId id="2147483710" r:id="rId13"/>
    <p:sldLayoutId id="2147483717" r:id="rId14"/>
    <p:sldLayoutId id="2147483718" r:id="rId15"/>
    <p:sldLayoutId id="2147483719" r:id="rId16"/>
    <p:sldLayoutId id="2147483720" r:id="rId17"/>
    <p:sldLayoutId id="2147483721" r:id="rId18"/>
    <p:sldLayoutId id="2147483712" r:id="rId19"/>
    <p:sldLayoutId id="2147483713" r:id="rId20"/>
    <p:sldLayoutId id="2147483722" r:id="rId21"/>
    <p:sldLayoutId id="214748372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hyperlink" Target="https://www.adept.ai/blog/adept-fuyu-heavy" TargetMode="External"/><Relationship Id="rId3" Type="http://schemas.openxmlformats.org/officeDocument/2006/relationships/hyperlink" Target="https://openai.com/contributions/gpt-4v" TargetMode="External"/><Relationship Id="rId7" Type="http://schemas.openxmlformats.org/officeDocument/2006/relationships/hyperlink" Target="https://llava-vl.github.io/blog/2024-01-30-llava-1-6/" TargetMode="External"/><Relationship Id="rId2" Type="http://schemas.openxmlformats.org/officeDocument/2006/relationships/hyperlink" Target="https://deepmind.google/technologies/gemini/#introduction" TargetMode="External"/><Relationship Id="rId1" Type="http://schemas.openxmlformats.org/officeDocument/2006/relationships/slideLayout" Target="../slideLayouts/slideLayout5.xml"/><Relationship Id="rId6" Type="http://schemas.openxmlformats.org/officeDocument/2006/relationships/hyperlink" Target="https://reka.ai/reka-flash-an-efficient-and-capable-multimodal-language-model/" TargetMode="External"/><Relationship Id="rId5" Type="http://schemas.openxmlformats.org/officeDocument/2006/relationships/hyperlink" Target="https://github.com/QwenLM/Qwen-VL/tree/master" TargetMode="External"/><Relationship Id="rId4" Type="http://schemas.openxmlformats.org/officeDocument/2006/relationships/hyperlink" Target="https://github.com/OpenGVLab/InternV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740" y="1028941"/>
            <a:ext cx="10288832" cy="978536"/>
          </a:xfrm>
        </p:spPr>
        <p:txBody>
          <a:bodyPr/>
          <a:lstStyle/>
          <a:p>
            <a:r>
              <a:rPr lang="en-US" dirty="0"/>
              <a:t>Evaluation in the Generative AI Era</a:t>
            </a:r>
          </a:p>
        </p:txBody>
      </p:sp>
      <p:sp>
        <p:nvSpPr>
          <p:cNvPr id="3" name="Subtitle 2"/>
          <p:cNvSpPr>
            <a:spLocks noGrp="1"/>
          </p:cNvSpPr>
          <p:nvPr>
            <p:ph type="subTitle" idx="1"/>
          </p:nvPr>
        </p:nvSpPr>
        <p:spPr>
          <a:xfrm>
            <a:off x="452740" y="4588329"/>
            <a:ext cx="6032143" cy="944484"/>
          </a:xfrm>
        </p:spPr>
        <p:txBody>
          <a:bodyPr>
            <a:normAutofit/>
          </a:bodyPr>
          <a:lstStyle/>
          <a:p>
            <a:r>
              <a:rPr lang="en-US" dirty="0"/>
              <a:t>Presenter: </a:t>
            </a:r>
            <a:r>
              <a:rPr lang="en-US" dirty="0" err="1"/>
              <a:t>Wenhu</a:t>
            </a:r>
            <a:r>
              <a:rPr lang="en-US" dirty="0"/>
              <a:t> Chen</a:t>
            </a:r>
          </a:p>
          <a:p>
            <a:r>
              <a:rPr lang="en-US" dirty="0"/>
              <a:t>Assistant Professor at David R. Cheriton School of Computer Science</a:t>
            </a:r>
          </a:p>
          <a:p>
            <a:endParaRPr lang="en-US" dirty="0"/>
          </a:p>
        </p:txBody>
      </p:sp>
      <p:sp>
        <p:nvSpPr>
          <p:cNvPr id="10" name="Date Placeholder 9"/>
          <p:cNvSpPr>
            <a:spLocks noGrp="1"/>
          </p:cNvSpPr>
          <p:nvPr>
            <p:ph type="dt" sz="half" idx="10"/>
          </p:nvPr>
        </p:nvSpPr>
        <p:spPr>
          <a:xfrm>
            <a:off x="425564" y="3999673"/>
            <a:ext cx="1182916" cy="377962"/>
          </a:xfrm>
        </p:spPr>
        <p:txBody>
          <a:bodyPr/>
          <a:lstStyle/>
          <a:p>
            <a:fld id="{4E14D485-9E4C-422A-874A-A7B0EA07F166}" type="datetime1">
              <a:rPr lang="en-US" smtClean="0"/>
              <a:t>3/7/24</a:t>
            </a:fld>
            <a:endParaRPr lang="en-US" dirty="0"/>
          </a:p>
        </p:txBody>
      </p:sp>
      <p:sp>
        <p:nvSpPr>
          <p:cNvPr id="4" name="Subtitle 2">
            <a:extLst>
              <a:ext uri="{FF2B5EF4-FFF2-40B4-BE49-F238E27FC236}">
                <a16:creationId xmlns:a16="http://schemas.microsoft.com/office/drawing/2014/main" id="{1FD43946-04BA-09AD-2EA3-B7F11A23730B}"/>
              </a:ext>
            </a:extLst>
          </p:cNvPr>
          <p:cNvSpPr txBox="1">
            <a:spLocks/>
          </p:cNvSpPr>
          <p:nvPr/>
        </p:nvSpPr>
        <p:spPr>
          <a:xfrm>
            <a:off x="452740" y="3072658"/>
            <a:ext cx="2311481" cy="337949"/>
          </a:xfrm>
          <a:prstGeom prst="rect">
            <a:avLst/>
          </a:prstGeom>
        </p:spPr>
        <p:txBody>
          <a:bodyPr vert="horz" lIns="0" tIns="45720" rIns="91440" bIns="45720" rtlCol="0" anchor="t">
            <a:normAutofit/>
          </a:bodyP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1500" b="0" kern="1200">
                <a:solidFill>
                  <a:schemeClr val="tx1">
                    <a:lumMod val="50000"/>
                    <a:lumOff val="50000"/>
                  </a:schemeClr>
                </a:solidFill>
                <a:latin typeface="+mn-lt"/>
                <a:ea typeface="+mn-ea"/>
                <a:cs typeface="+mn-cs"/>
              </a:defRPr>
            </a:lvl1pPr>
            <a:lvl2pPr marL="457200" indent="0" algn="ctr" defTabSz="914400" rtl="0" eaLnBrk="1" latinLnBrk="0" hangingPunct="1">
              <a:lnSpc>
                <a:spcPct val="100000"/>
              </a:lnSpc>
              <a:spcBef>
                <a:spcPts val="800"/>
              </a:spcBef>
              <a:spcAft>
                <a:spcPts val="800"/>
              </a:spcAft>
              <a:buClr>
                <a:schemeClr val="tx1"/>
              </a:buClr>
              <a:buSzPct val="85000"/>
              <a:buFont typeface="Wingdings" charset="2"/>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800"/>
              </a:spcBef>
              <a:spcAft>
                <a:spcPts val="800"/>
              </a:spcAft>
              <a:buClr>
                <a:schemeClr val="tx1"/>
              </a:buClr>
              <a:buSzPct val="85000"/>
              <a:buFont typeface="Wingdings" charset="2"/>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800"/>
              </a:spcBef>
              <a:spcAft>
                <a:spcPts val="800"/>
              </a:spcAft>
              <a:buClr>
                <a:schemeClr val="tx1"/>
              </a:buClr>
              <a:buSzPct val="85000"/>
              <a:buFont typeface="Wingdings" charset="2"/>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spcAft>
                <a:spcPts val="800"/>
              </a:spcAft>
              <a:buClr>
                <a:schemeClr val="tx1"/>
              </a:buClr>
              <a:buSzPct val="85000"/>
              <a:buFont typeface="Wingdings"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6" name="TextBox 5">
            <a:extLst>
              <a:ext uri="{FF2B5EF4-FFF2-40B4-BE49-F238E27FC236}">
                <a16:creationId xmlns:a16="http://schemas.microsoft.com/office/drawing/2014/main" id="{30A53D96-720D-027A-0B16-6DBD310CAD80}"/>
              </a:ext>
            </a:extLst>
          </p:cNvPr>
          <p:cNvSpPr txBox="1"/>
          <p:nvPr/>
        </p:nvSpPr>
        <p:spPr>
          <a:xfrm>
            <a:off x="425565" y="2220834"/>
            <a:ext cx="10288832" cy="369332"/>
          </a:xfrm>
          <a:prstGeom prst="rect">
            <a:avLst/>
          </a:prstGeom>
          <a:noFill/>
        </p:spPr>
        <p:txBody>
          <a:bodyPr wrap="square">
            <a:spAutoFit/>
          </a:bodyPr>
          <a:lstStyle/>
          <a:p>
            <a:r>
              <a:rPr lang="en-US" dirty="0"/>
              <a:t>How to build more trustworthy evaluation metrics and evaluation platform to drive AI progress?</a:t>
            </a:r>
          </a:p>
        </p:txBody>
      </p:sp>
      <p:pic>
        <p:nvPicPr>
          <p:cNvPr id="1026" name="Picture 2">
            <a:extLst>
              <a:ext uri="{FF2B5EF4-FFF2-40B4-BE49-F238E27FC236}">
                <a16:creationId xmlns:a16="http://schemas.microsoft.com/office/drawing/2014/main" id="{2FAA4E5E-A772-F641-091C-F8444E47F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716" y="3072658"/>
            <a:ext cx="1384971" cy="1384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g-Fung 'Max' Ku">
            <a:extLst>
              <a:ext uri="{FF2B5EF4-FFF2-40B4-BE49-F238E27FC236}">
                <a16:creationId xmlns:a16="http://schemas.microsoft.com/office/drawing/2014/main" id="{AA603894-6DC6-1A25-A975-4E5B0878A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559" y="3072658"/>
            <a:ext cx="1379483" cy="13794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Xiang Yue's Homepage">
            <a:extLst>
              <a:ext uri="{FF2B5EF4-FFF2-40B4-BE49-F238E27FC236}">
                <a16:creationId xmlns:a16="http://schemas.microsoft.com/office/drawing/2014/main" id="{5D872A5B-AC04-AC6D-1566-062226BBF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0914" y="3072658"/>
            <a:ext cx="1384911" cy="137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ADE7-C09C-9E13-7829-C00D05F37A9D}"/>
              </a:ext>
            </a:extLst>
          </p:cNvPr>
          <p:cNvSpPr>
            <a:spLocks noGrp="1"/>
          </p:cNvSpPr>
          <p:nvPr>
            <p:ph type="title"/>
          </p:nvPr>
        </p:nvSpPr>
        <p:spPr/>
        <p:txBody>
          <a:bodyPr/>
          <a:lstStyle/>
          <a:p>
            <a:r>
              <a:rPr lang="en-US" dirty="0"/>
              <a:t>Current Status of Multimodal Benchmark</a:t>
            </a:r>
          </a:p>
        </p:txBody>
      </p:sp>
      <p:sp>
        <p:nvSpPr>
          <p:cNvPr id="5" name="Slide Number Placeholder 4">
            <a:extLst>
              <a:ext uri="{FF2B5EF4-FFF2-40B4-BE49-F238E27FC236}">
                <a16:creationId xmlns:a16="http://schemas.microsoft.com/office/drawing/2014/main" id="{66217610-90F3-1790-A0E5-E6AB03DF274E}"/>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pic>
        <p:nvPicPr>
          <p:cNvPr id="2050" name="Picture 2" descr="Visual Question Answering v2.0 Dataset | Papers With Code">
            <a:extLst>
              <a:ext uri="{FF2B5EF4-FFF2-40B4-BE49-F238E27FC236}">
                <a16:creationId xmlns:a16="http://schemas.microsoft.com/office/drawing/2014/main" id="{D75CC616-B988-83A8-7AF3-F67AA49339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1329" y="1689982"/>
            <a:ext cx="11069342" cy="28932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D7F8DB-99D7-0B92-63E3-C3AF42EB3B01}"/>
              </a:ext>
            </a:extLst>
          </p:cNvPr>
          <p:cNvSpPr txBox="1"/>
          <p:nvPr/>
        </p:nvSpPr>
        <p:spPr>
          <a:xfrm>
            <a:off x="4035668" y="5262851"/>
            <a:ext cx="2568332" cy="461665"/>
          </a:xfrm>
          <a:prstGeom prst="rect">
            <a:avLst/>
          </a:prstGeom>
          <a:noFill/>
        </p:spPr>
        <p:txBody>
          <a:bodyPr wrap="none" rtlCol="0">
            <a:spAutoFit/>
          </a:bodyPr>
          <a:lstStyle/>
          <a:p>
            <a:r>
              <a:rPr lang="en-US" sz="2400" dirty="0">
                <a:solidFill>
                  <a:schemeClr val="accent1"/>
                </a:solidFill>
              </a:rPr>
              <a:t>Wait, is this AGI?</a:t>
            </a:r>
          </a:p>
        </p:txBody>
      </p:sp>
      <p:pic>
        <p:nvPicPr>
          <p:cNvPr id="2052" name="Picture 4" descr="A confused face is a great meme - Highlander">
            <a:extLst>
              <a:ext uri="{FF2B5EF4-FFF2-40B4-BE49-F238E27FC236}">
                <a16:creationId xmlns:a16="http://schemas.microsoft.com/office/drawing/2014/main" id="{999005BA-F6A9-0B82-79FD-7ED1167B8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148" y="4811197"/>
            <a:ext cx="1819965" cy="1364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34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ADE7-C09C-9E13-7829-C00D05F37A9D}"/>
              </a:ext>
            </a:extLst>
          </p:cNvPr>
          <p:cNvSpPr>
            <a:spLocks noGrp="1"/>
          </p:cNvSpPr>
          <p:nvPr>
            <p:ph type="title"/>
          </p:nvPr>
        </p:nvSpPr>
        <p:spPr/>
        <p:txBody>
          <a:bodyPr/>
          <a:lstStyle/>
          <a:p>
            <a:r>
              <a:rPr lang="en-US" dirty="0"/>
              <a:t>Existing Multimodal Benchmarks</a:t>
            </a:r>
          </a:p>
        </p:txBody>
      </p:sp>
      <p:pic>
        <p:nvPicPr>
          <p:cNvPr id="7" name="Content Placeholder 6" descr="A table with text and symbols&#10;&#10;Description automatically generated">
            <a:extLst>
              <a:ext uri="{FF2B5EF4-FFF2-40B4-BE49-F238E27FC236}">
                <a16:creationId xmlns:a16="http://schemas.microsoft.com/office/drawing/2014/main" id="{01B944E7-8EFF-D7BB-726D-3BCEC9D0E7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350" y="1638978"/>
            <a:ext cx="11569700" cy="4143606"/>
          </a:xfrm>
        </p:spPr>
      </p:pic>
      <p:sp>
        <p:nvSpPr>
          <p:cNvPr id="5" name="Slide Number Placeholder 4">
            <a:extLst>
              <a:ext uri="{FF2B5EF4-FFF2-40B4-BE49-F238E27FC236}">
                <a16:creationId xmlns:a16="http://schemas.microsoft.com/office/drawing/2014/main" id="{66217610-90F3-1790-A0E5-E6AB03DF274E}"/>
              </a:ext>
            </a:extLst>
          </p:cNvPr>
          <p:cNvSpPr>
            <a:spLocks noGrp="1"/>
          </p:cNvSpPr>
          <p:nvPr>
            <p:ph type="sldNum" sz="quarter" idx="12"/>
          </p:nvPr>
        </p:nvSpPr>
        <p:spPr/>
        <p:txBody>
          <a:bodyPr/>
          <a:lstStyle/>
          <a:p>
            <a:r>
              <a:rPr lang="en-US"/>
              <a:t>PAGE  </a:t>
            </a:r>
            <a:fld id="{93005692-73BE-493E-93AB-ECD6027A7652}" type="slidenum">
              <a:rPr lang="en-US" smtClean="0"/>
              <a:pPr/>
              <a:t>11</a:t>
            </a:fld>
            <a:endParaRPr lang="en-US" dirty="0"/>
          </a:p>
        </p:txBody>
      </p:sp>
    </p:spTree>
    <p:extLst>
      <p:ext uri="{BB962C8B-B14F-4D97-AF65-F5344CB8AC3E}">
        <p14:creationId xmlns:p14="http://schemas.microsoft.com/office/powerpoint/2010/main" val="237202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43FFA-99AA-08E9-9BC0-0818DC933EF4}"/>
              </a:ext>
            </a:extLst>
          </p:cNvPr>
          <p:cNvSpPr>
            <a:spLocks noGrp="1"/>
          </p:cNvSpPr>
          <p:nvPr>
            <p:ph type="title"/>
          </p:nvPr>
        </p:nvSpPr>
        <p:spPr/>
        <p:txBody>
          <a:bodyPr/>
          <a:lstStyle/>
          <a:p>
            <a:r>
              <a:rPr lang="en-US" dirty="0"/>
              <a:t>Format and Discipline Diversity in MMMU</a:t>
            </a:r>
          </a:p>
        </p:txBody>
      </p:sp>
      <p:sp>
        <p:nvSpPr>
          <p:cNvPr id="5" name="Slide Number Placeholder 4">
            <a:extLst>
              <a:ext uri="{FF2B5EF4-FFF2-40B4-BE49-F238E27FC236}">
                <a16:creationId xmlns:a16="http://schemas.microsoft.com/office/drawing/2014/main" id="{81D4A2E6-4630-6E63-4FE2-CB0A12956C3E}"/>
              </a:ext>
            </a:extLst>
          </p:cNvPr>
          <p:cNvSpPr>
            <a:spLocks noGrp="1"/>
          </p:cNvSpPr>
          <p:nvPr>
            <p:ph type="sldNum" sz="quarter" idx="12"/>
          </p:nvPr>
        </p:nvSpPr>
        <p:spPr/>
        <p:txBody>
          <a:bodyPr/>
          <a:lstStyle/>
          <a:p>
            <a:r>
              <a:rPr lang="en-US"/>
              <a:t>PAGE  </a:t>
            </a:r>
            <a:fld id="{93005692-73BE-493E-93AB-ECD6027A7652}" type="slidenum">
              <a:rPr lang="en-US" smtClean="0"/>
              <a:pPr/>
              <a:t>12</a:t>
            </a:fld>
            <a:endParaRPr lang="en-US" dirty="0"/>
          </a:p>
        </p:txBody>
      </p:sp>
      <p:pic>
        <p:nvPicPr>
          <p:cNvPr id="4098" name="Picture 2" descr="geometric reasoning">
            <a:extLst>
              <a:ext uri="{FF2B5EF4-FFF2-40B4-BE49-F238E27FC236}">
                <a16:creationId xmlns:a16="http://schemas.microsoft.com/office/drawing/2014/main" id="{E7148DE2-B956-7D67-644D-1BF9CB3B52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0297" y="2411896"/>
            <a:ext cx="11366001" cy="2610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42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31D7-681E-E7D5-E79E-BB4EB450B9BC}"/>
              </a:ext>
            </a:extLst>
          </p:cNvPr>
          <p:cNvSpPr>
            <a:spLocks noGrp="1"/>
          </p:cNvSpPr>
          <p:nvPr>
            <p:ph type="title"/>
          </p:nvPr>
        </p:nvSpPr>
        <p:spPr/>
        <p:txBody>
          <a:bodyPr/>
          <a:lstStyle/>
          <a:p>
            <a:r>
              <a:rPr lang="en-US" dirty="0"/>
              <a:t>Covering different areas</a:t>
            </a:r>
          </a:p>
        </p:txBody>
      </p:sp>
      <p:sp>
        <p:nvSpPr>
          <p:cNvPr id="5" name="Slide Number Placeholder 4">
            <a:extLst>
              <a:ext uri="{FF2B5EF4-FFF2-40B4-BE49-F238E27FC236}">
                <a16:creationId xmlns:a16="http://schemas.microsoft.com/office/drawing/2014/main" id="{3A57CC96-89E5-0AC6-CEF0-9343CDE12059}"/>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pic>
        <p:nvPicPr>
          <p:cNvPr id="5122" name="Picture 2" descr="algebraic reasoning">
            <a:extLst>
              <a:ext uri="{FF2B5EF4-FFF2-40B4-BE49-F238E27FC236}">
                <a16:creationId xmlns:a16="http://schemas.microsoft.com/office/drawing/2014/main" id="{229D9134-A762-402B-46DA-D6E67F223D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5279" y="1452632"/>
            <a:ext cx="9081442" cy="460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49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CDE8F-0000-0BA7-E8CE-987CACCEE955}"/>
              </a:ext>
            </a:extLst>
          </p:cNvPr>
          <p:cNvSpPr>
            <a:spLocks noGrp="1"/>
          </p:cNvSpPr>
          <p:nvPr>
            <p:ph type="title"/>
          </p:nvPr>
        </p:nvSpPr>
        <p:spPr/>
        <p:txBody>
          <a:bodyPr/>
          <a:lstStyle/>
          <a:p>
            <a:r>
              <a:rPr lang="en-US" dirty="0"/>
              <a:t>Experimental Results (Top 10)</a:t>
            </a:r>
          </a:p>
        </p:txBody>
      </p:sp>
      <p:graphicFrame>
        <p:nvGraphicFramePr>
          <p:cNvPr id="6" name="Content Placeholder 5">
            <a:extLst>
              <a:ext uri="{FF2B5EF4-FFF2-40B4-BE49-F238E27FC236}">
                <a16:creationId xmlns:a16="http://schemas.microsoft.com/office/drawing/2014/main" id="{37C35A15-3664-6DB1-C1BD-823EA3ACE9BE}"/>
              </a:ext>
            </a:extLst>
          </p:cNvPr>
          <p:cNvGraphicFramePr>
            <a:graphicFrameLocks noGrp="1"/>
          </p:cNvGraphicFramePr>
          <p:nvPr>
            <p:ph idx="1"/>
            <p:extLst>
              <p:ext uri="{D42A27DB-BD31-4B8C-83A1-F6EECF244321}">
                <p14:modId xmlns:p14="http://schemas.microsoft.com/office/powerpoint/2010/main" val="145012862"/>
              </p:ext>
            </p:extLst>
          </p:nvPr>
        </p:nvGraphicFramePr>
        <p:xfrm>
          <a:off x="419199" y="1492388"/>
          <a:ext cx="11251096" cy="4075758"/>
        </p:xfrm>
        <a:graphic>
          <a:graphicData uri="http://schemas.openxmlformats.org/drawingml/2006/table">
            <a:tbl>
              <a:tblPr/>
              <a:tblGrid>
                <a:gridCol w="2258637">
                  <a:extLst>
                    <a:ext uri="{9D8B030D-6E8A-4147-A177-3AD203B41FA5}">
                      <a16:colId xmlns:a16="http://schemas.microsoft.com/office/drawing/2014/main" val="1058259204"/>
                    </a:ext>
                  </a:extLst>
                </a:gridCol>
                <a:gridCol w="897843">
                  <a:extLst>
                    <a:ext uri="{9D8B030D-6E8A-4147-A177-3AD203B41FA5}">
                      <a16:colId xmlns:a16="http://schemas.microsoft.com/office/drawing/2014/main" val="3939314455"/>
                    </a:ext>
                  </a:extLst>
                </a:gridCol>
                <a:gridCol w="1430938">
                  <a:extLst>
                    <a:ext uri="{9D8B030D-6E8A-4147-A177-3AD203B41FA5}">
                      <a16:colId xmlns:a16="http://schemas.microsoft.com/office/drawing/2014/main" val="3767054315"/>
                    </a:ext>
                  </a:extLst>
                </a:gridCol>
                <a:gridCol w="1052160">
                  <a:extLst>
                    <a:ext uri="{9D8B030D-6E8A-4147-A177-3AD203B41FA5}">
                      <a16:colId xmlns:a16="http://schemas.microsoft.com/office/drawing/2014/main" val="1132050574"/>
                    </a:ext>
                  </a:extLst>
                </a:gridCol>
                <a:gridCol w="1164390">
                  <a:extLst>
                    <a:ext uri="{9D8B030D-6E8A-4147-A177-3AD203B41FA5}">
                      <a16:colId xmlns:a16="http://schemas.microsoft.com/office/drawing/2014/main" val="252070794"/>
                    </a:ext>
                  </a:extLst>
                </a:gridCol>
                <a:gridCol w="1501082">
                  <a:extLst>
                    <a:ext uri="{9D8B030D-6E8A-4147-A177-3AD203B41FA5}">
                      <a16:colId xmlns:a16="http://schemas.microsoft.com/office/drawing/2014/main" val="2741840134"/>
                    </a:ext>
                  </a:extLst>
                </a:gridCol>
                <a:gridCol w="1543168">
                  <a:extLst>
                    <a:ext uri="{9D8B030D-6E8A-4147-A177-3AD203B41FA5}">
                      <a16:colId xmlns:a16="http://schemas.microsoft.com/office/drawing/2014/main" val="1959450263"/>
                    </a:ext>
                  </a:extLst>
                </a:gridCol>
                <a:gridCol w="1402878">
                  <a:extLst>
                    <a:ext uri="{9D8B030D-6E8A-4147-A177-3AD203B41FA5}">
                      <a16:colId xmlns:a16="http://schemas.microsoft.com/office/drawing/2014/main" val="3258004902"/>
                    </a:ext>
                  </a:extLst>
                </a:gridCol>
              </a:tblGrid>
              <a:tr h="609620">
                <a:tc>
                  <a:txBody>
                    <a:bodyPr/>
                    <a:lstStyle/>
                    <a:p>
                      <a:pPr algn="l" fontAlgn="t"/>
                      <a:endParaRPr lang="en-CA" sz="1600" b="0" dirty="0">
                        <a:solidFill>
                          <a:schemeClr val="tx1"/>
                        </a:solidFill>
                        <a:effectLst/>
                        <a:latin typeface="+mn-lt"/>
                      </a:endParaRP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t"/>
                      <a:r>
                        <a:rPr lang="en-CA" sz="1600" b="0" dirty="0">
                          <a:solidFill>
                            <a:schemeClr val="tx1"/>
                          </a:solidFill>
                          <a:effectLst/>
                          <a:latin typeface="+mn-lt"/>
                        </a:rPr>
                        <a:t>Overall</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t"/>
                      <a:r>
                        <a:rPr lang="en-CA" sz="1600" b="0" dirty="0">
                          <a:solidFill>
                            <a:schemeClr val="tx1"/>
                          </a:solidFill>
                          <a:effectLst/>
                          <a:latin typeface="+mn-lt"/>
                        </a:rPr>
                        <a:t>Art &amp; Design</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t"/>
                      <a:r>
                        <a:rPr lang="en-CA" sz="1600" b="0" dirty="0">
                          <a:solidFill>
                            <a:schemeClr val="tx1"/>
                          </a:solidFill>
                          <a:effectLst/>
                          <a:latin typeface="+mn-lt"/>
                        </a:rPr>
                        <a:t>Business</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t"/>
                      <a:r>
                        <a:rPr lang="en-CA" sz="1600" b="0" dirty="0">
                          <a:solidFill>
                            <a:schemeClr val="tx1"/>
                          </a:solidFill>
                          <a:effectLst/>
                          <a:latin typeface="+mn-lt"/>
                        </a:rPr>
                        <a:t>Science</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t"/>
                      <a:r>
                        <a:rPr lang="en-CA" sz="1600" b="0" dirty="0">
                          <a:solidFill>
                            <a:schemeClr val="tx1"/>
                          </a:solidFill>
                          <a:effectLst/>
                          <a:latin typeface="+mn-lt"/>
                        </a:rPr>
                        <a:t>Health &amp; Medicine</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t"/>
                      <a:r>
                        <a:rPr lang="en-CA" sz="1600" b="0" dirty="0">
                          <a:solidFill>
                            <a:schemeClr val="tx1"/>
                          </a:solidFill>
                          <a:effectLst/>
                          <a:latin typeface="+mn-lt"/>
                        </a:rPr>
                        <a:t>Human. &amp; Social Sci.</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t"/>
                      <a:r>
                        <a:rPr lang="en-CA" sz="1600" b="0" dirty="0">
                          <a:solidFill>
                            <a:schemeClr val="tx1"/>
                          </a:solidFill>
                          <a:effectLst/>
                          <a:latin typeface="+mn-lt"/>
                        </a:rPr>
                        <a:t>Tech &amp; Eng.</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65479776"/>
                  </a:ext>
                </a:extLst>
              </a:tr>
              <a:tr h="416805">
                <a:tc>
                  <a:txBody>
                    <a:bodyPr/>
                    <a:lstStyle/>
                    <a:p>
                      <a:pPr algn="l" fontAlgn="t"/>
                      <a:r>
                        <a:rPr lang="en-CA" sz="1600" b="0" dirty="0">
                          <a:solidFill>
                            <a:schemeClr val="tx1"/>
                          </a:solidFill>
                          <a:effectLst/>
                          <a:latin typeface="+mn-lt"/>
                        </a:rPr>
                        <a:t>Human Expert (UP)</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88.6</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89.2</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90.7</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90.0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87.3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89.2</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86.2</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89555527"/>
                  </a:ext>
                </a:extLst>
              </a:tr>
              <a:tr h="416805">
                <a:tc>
                  <a:txBody>
                    <a:bodyPr/>
                    <a:lstStyle/>
                    <a:p>
                      <a:pPr algn="l" fontAlgn="t"/>
                      <a:r>
                        <a:rPr lang="en-CA" sz="1600" b="0" dirty="0">
                          <a:solidFill>
                            <a:schemeClr val="tx1"/>
                          </a:solidFill>
                          <a:effectLst/>
                          <a:latin typeface="+mn-lt"/>
                        </a:rPr>
                        <a:t>Human Expert (LOW)</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76.2</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80.8</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78.0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78.0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73.3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74.2</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74.3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38524211"/>
                  </a:ext>
                </a:extLst>
              </a:tr>
              <a:tr h="329066">
                <a:tc>
                  <a:txBody>
                    <a:bodyPr/>
                    <a:lstStyle/>
                    <a:p>
                      <a:pPr algn="l" fontAlgn="t"/>
                      <a:r>
                        <a:rPr lang="en-CA" sz="1600" b="0" u="none" strike="noStrike" dirty="0">
                          <a:solidFill>
                            <a:schemeClr val="tx1"/>
                          </a:solidFill>
                          <a:effectLst/>
                          <a:latin typeface="+mn-lt"/>
                          <a:hlinkClick r:id="rId2">
                            <a:extLst>
                              <a:ext uri="{A12FA001-AC4F-418D-AE19-62706E023703}">
                                <ahyp:hlinkClr xmlns:ahyp="http://schemas.microsoft.com/office/drawing/2018/hyperlinkcolor" val="tx"/>
                              </a:ext>
                            </a:extLst>
                          </a:hlinkClick>
                        </a:rPr>
                        <a:t>Gemini Ultra</a:t>
                      </a:r>
                      <a:endParaRPr lang="en-CA" sz="1600" b="0" u="none" dirty="0">
                        <a:solidFill>
                          <a:schemeClr val="tx1"/>
                        </a:solidFill>
                        <a:effectLst/>
                        <a:latin typeface="+mn-lt"/>
                      </a:endParaRP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59.4</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u="sng">
                          <a:solidFill>
                            <a:schemeClr val="tx1"/>
                          </a:solidFill>
                          <a:effectLst/>
                          <a:latin typeface="+mn-lt"/>
                        </a:rPr>
                        <a:t>70.0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u="sng" dirty="0">
                          <a:solidFill>
                            <a:schemeClr val="tx1"/>
                          </a:solidFill>
                          <a:effectLst/>
                          <a:latin typeface="+mn-lt"/>
                        </a:rPr>
                        <a:t>56.7</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u="sng" dirty="0">
                          <a:solidFill>
                            <a:schemeClr val="tx1"/>
                          </a:solidFill>
                          <a:effectLst/>
                          <a:latin typeface="+mn-lt"/>
                        </a:rPr>
                        <a:t>48.0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67.3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78.3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47.1</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85052028"/>
                  </a:ext>
                </a:extLst>
              </a:tr>
              <a:tr h="329066">
                <a:tc>
                  <a:txBody>
                    <a:bodyPr/>
                    <a:lstStyle/>
                    <a:p>
                      <a:pPr algn="l" fontAlgn="t"/>
                      <a:r>
                        <a:rPr lang="en-CA" sz="1600" b="0" u="none" strike="noStrike" dirty="0">
                          <a:solidFill>
                            <a:schemeClr val="tx1"/>
                          </a:solidFill>
                          <a:effectLst/>
                          <a:latin typeface="+mn-lt"/>
                          <a:hlinkClick r:id="rId3">
                            <a:extLst>
                              <a:ext uri="{A12FA001-AC4F-418D-AE19-62706E023703}">
                                <ahyp:hlinkClr xmlns:ahyp="http://schemas.microsoft.com/office/drawing/2018/hyperlinkcolor" val="tx"/>
                              </a:ext>
                            </a:extLst>
                          </a:hlinkClick>
                        </a:rPr>
                        <a:t>GPT-4V(ision)</a:t>
                      </a:r>
                      <a:endParaRPr lang="en-CA" sz="1600" b="0" u="none" dirty="0">
                        <a:solidFill>
                          <a:schemeClr val="tx1"/>
                        </a:solidFill>
                        <a:effectLst/>
                        <a:latin typeface="+mn-lt"/>
                      </a:endParaRP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u="sng">
                          <a:solidFill>
                            <a:schemeClr val="tx1"/>
                          </a:solidFill>
                          <a:effectLst/>
                          <a:latin typeface="+mn-lt"/>
                        </a:rPr>
                        <a:t>56.8</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65.8</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59.3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54.7</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u="sng" dirty="0">
                          <a:solidFill>
                            <a:schemeClr val="tx1"/>
                          </a:solidFill>
                          <a:effectLst/>
                          <a:latin typeface="+mn-lt"/>
                        </a:rPr>
                        <a:t>64.7</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u="sng">
                          <a:solidFill>
                            <a:schemeClr val="tx1"/>
                          </a:solidFill>
                          <a:effectLst/>
                          <a:latin typeface="+mn-lt"/>
                        </a:rPr>
                        <a:t>72.5</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36.7</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6444978"/>
                  </a:ext>
                </a:extLst>
              </a:tr>
              <a:tr h="329066">
                <a:tc>
                  <a:txBody>
                    <a:bodyPr/>
                    <a:lstStyle/>
                    <a:p>
                      <a:pPr algn="l" fontAlgn="t"/>
                      <a:r>
                        <a:rPr lang="en-CA" sz="1600" b="0" u="none" strike="noStrike" dirty="0">
                          <a:solidFill>
                            <a:schemeClr val="tx1"/>
                          </a:solidFill>
                          <a:effectLst/>
                          <a:latin typeface="+mn-lt"/>
                          <a:hlinkClick r:id="rId4">
                            <a:extLst>
                              <a:ext uri="{A12FA001-AC4F-418D-AE19-62706E023703}">
                                <ahyp:hlinkClr xmlns:ahyp="http://schemas.microsoft.com/office/drawing/2018/hyperlinkcolor" val="tx"/>
                              </a:ext>
                            </a:extLst>
                          </a:hlinkClick>
                        </a:rPr>
                        <a:t>InternVL-Chat-V1.2</a:t>
                      </a:r>
                      <a:endParaRPr lang="en-CA" sz="1600" b="0" u="none" dirty="0">
                        <a:solidFill>
                          <a:schemeClr val="tx1"/>
                        </a:solidFill>
                        <a:effectLst/>
                        <a:latin typeface="+mn-lt"/>
                      </a:endParaRP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a:solidFill>
                            <a:schemeClr val="tx1"/>
                          </a:solidFill>
                          <a:effectLst/>
                          <a:latin typeface="+mn-lt"/>
                        </a:rPr>
                        <a:t>51.6</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a:solidFill>
                            <a:schemeClr val="tx1"/>
                          </a:solidFill>
                          <a:effectLst/>
                          <a:latin typeface="+mn-lt"/>
                        </a:rPr>
                        <a:t>62.5</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a:solidFill>
                            <a:schemeClr val="tx1"/>
                          </a:solidFill>
                          <a:effectLst/>
                          <a:latin typeface="+mn-lt"/>
                        </a:rPr>
                        <a:t>40.7</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a:solidFill>
                            <a:schemeClr val="tx1"/>
                          </a:solidFill>
                          <a:effectLst/>
                          <a:latin typeface="+mn-lt"/>
                        </a:rPr>
                        <a:t>39.3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dirty="0">
                          <a:solidFill>
                            <a:schemeClr val="tx1"/>
                          </a:solidFill>
                          <a:effectLst/>
                          <a:latin typeface="+mn-lt"/>
                        </a:rPr>
                        <a:t>58.7</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a:solidFill>
                            <a:schemeClr val="tx1"/>
                          </a:solidFill>
                          <a:effectLst/>
                          <a:latin typeface="+mn-lt"/>
                        </a:rPr>
                        <a:t>70.0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u="sng">
                          <a:solidFill>
                            <a:schemeClr val="tx1"/>
                          </a:solidFill>
                          <a:effectLst/>
                          <a:latin typeface="+mn-lt"/>
                        </a:rPr>
                        <a:t>46.2</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extLst>
                  <a:ext uri="{0D108BD9-81ED-4DB2-BD59-A6C34878D82A}">
                    <a16:rowId xmlns:a16="http://schemas.microsoft.com/office/drawing/2014/main" val="2216464569"/>
                  </a:ext>
                </a:extLst>
              </a:tr>
              <a:tr h="329066">
                <a:tc>
                  <a:txBody>
                    <a:bodyPr/>
                    <a:lstStyle/>
                    <a:p>
                      <a:pPr algn="l" fontAlgn="t"/>
                      <a:r>
                        <a:rPr lang="en-CA" sz="1600" b="0" u="none" strike="noStrike" dirty="0">
                          <a:solidFill>
                            <a:schemeClr val="tx1"/>
                          </a:solidFill>
                          <a:effectLst/>
                          <a:latin typeface="+mn-lt"/>
                          <a:hlinkClick r:id="rId5">
                            <a:extLst>
                              <a:ext uri="{A12FA001-AC4F-418D-AE19-62706E023703}">
                                <ahyp:hlinkClr xmlns:ahyp="http://schemas.microsoft.com/office/drawing/2018/hyperlinkcolor" val="tx"/>
                              </a:ext>
                            </a:extLst>
                          </a:hlinkClick>
                        </a:rPr>
                        <a:t>Qwen-VL-MAX</a:t>
                      </a:r>
                      <a:endParaRPr lang="en-CA" sz="1600" b="0" u="none" dirty="0">
                        <a:solidFill>
                          <a:schemeClr val="tx1"/>
                        </a:solidFill>
                        <a:effectLst/>
                        <a:latin typeface="+mn-lt"/>
                      </a:endParaRP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51.4</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72.5</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43.3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40.0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58.0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69.2</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38.6</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98768769"/>
                  </a:ext>
                </a:extLst>
              </a:tr>
              <a:tr h="329066">
                <a:tc>
                  <a:txBody>
                    <a:bodyPr/>
                    <a:lstStyle/>
                    <a:p>
                      <a:pPr algn="l" fontAlgn="t"/>
                      <a:r>
                        <a:rPr lang="en-CA" sz="1600" b="0" u="none" strike="noStrike" dirty="0">
                          <a:solidFill>
                            <a:schemeClr val="tx1"/>
                          </a:solidFill>
                          <a:effectLst/>
                          <a:latin typeface="+mn-lt"/>
                          <a:hlinkClick r:id="rId6">
                            <a:extLst>
                              <a:ext uri="{A12FA001-AC4F-418D-AE19-62706E023703}">
                                <ahyp:hlinkClr xmlns:ahyp="http://schemas.microsoft.com/office/drawing/2018/hyperlinkcolor" val="tx"/>
                              </a:ext>
                            </a:extLst>
                          </a:hlinkClick>
                        </a:rPr>
                        <a:t>Reka Flash</a:t>
                      </a:r>
                      <a:endParaRPr lang="en-CA" sz="1600" b="0" u="none" dirty="0">
                        <a:solidFill>
                          <a:schemeClr val="tx1"/>
                        </a:solidFill>
                        <a:effectLst/>
                        <a:latin typeface="+mn-lt"/>
                      </a:endParaRP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51.3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65.8</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42.7</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40.0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52.0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70.8</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45.7</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43328614"/>
                  </a:ext>
                </a:extLst>
              </a:tr>
              <a:tr h="329066">
                <a:tc>
                  <a:txBody>
                    <a:bodyPr/>
                    <a:lstStyle/>
                    <a:p>
                      <a:pPr algn="l" fontAlgn="t"/>
                      <a:r>
                        <a:rPr lang="en-CA" sz="1600" b="0" u="none" strike="noStrike" dirty="0">
                          <a:solidFill>
                            <a:schemeClr val="tx1"/>
                          </a:solidFill>
                          <a:effectLst/>
                          <a:latin typeface="+mn-lt"/>
                          <a:hlinkClick r:id="rId7">
                            <a:extLst>
                              <a:ext uri="{A12FA001-AC4F-418D-AE19-62706E023703}">
                                <ahyp:hlinkClr xmlns:ahyp="http://schemas.microsoft.com/office/drawing/2018/hyperlinkcolor" val="tx"/>
                              </a:ext>
                            </a:extLst>
                          </a:hlinkClick>
                        </a:rPr>
                        <a:t>LLaVA-1.6-34B</a:t>
                      </a:r>
                      <a:endParaRPr lang="en-CA" sz="1600" b="0" u="none" dirty="0">
                        <a:solidFill>
                          <a:schemeClr val="tx1"/>
                        </a:solidFill>
                        <a:effectLst/>
                        <a:latin typeface="+mn-lt"/>
                      </a:endParaRP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dirty="0">
                          <a:solidFill>
                            <a:schemeClr val="tx1"/>
                          </a:solidFill>
                          <a:effectLst/>
                          <a:latin typeface="+mn-lt"/>
                        </a:rPr>
                        <a:t>51.1</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dirty="0">
                          <a:solidFill>
                            <a:schemeClr val="tx1"/>
                          </a:solidFill>
                          <a:effectLst/>
                          <a:latin typeface="+mn-lt"/>
                        </a:rPr>
                        <a:t>67.5</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a:solidFill>
                            <a:schemeClr val="tx1"/>
                          </a:solidFill>
                          <a:effectLst/>
                          <a:latin typeface="+mn-lt"/>
                        </a:rPr>
                        <a:t>46.0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dirty="0">
                          <a:solidFill>
                            <a:schemeClr val="tx1"/>
                          </a:solidFill>
                          <a:effectLst/>
                          <a:latin typeface="+mn-lt"/>
                        </a:rPr>
                        <a:t>39.3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dirty="0">
                          <a:solidFill>
                            <a:schemeClr val="tx1"/>
                          </a:solidFill>
                          <a:effectLst/>
                          <a:latin typeface="+mn-lt"/>
                        </a:rPr>
                        <a:t>52.0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dirty="0">
                          <a:solidFill>
                            <a:schemeClr val="tx1"/>
                          </a:solidFill>
                          <a:effectLst/>
                          <a:latin typeface="+mn-lt"/>
                        </a:rPr>
                        <a:t>67.5</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tc>
                  <a:txBody>
                    <a:bodyPr/>
                    <a:lstStyle/>
                    <a:p>
                      <a:pPr algn="l" fontAlgn="t"/>
                      <a:r>
                        <a:rPr lang="en-CA" sz="1600" b="0">
                          <a:solidFill>
                            <a:schemeClr val="tx1"/>
                          </a:solidFill>
                          <a:effectLst/>
                          <a:latin typeface="+mn-lt"/>
                        </a:rPr>
                        <a:t>43.8</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2F8"/>
                    </a:solidFill>
                  </a:tcPr>
                </a:tc>
                <a:extLst>
                  <a:ext uri="{0D108BD9-81ED-4DB2-BD59-A6C34878D82A}">
                    <a16:rowId xmlns:a16="http://schemas.microsoft.com/office/drawing/2014/main" val="3719541028"/>
                  </a:ext>
                </a:extLst>
              </a:tr>
              <a:tr h="329066">
                <a:tc>
                  <a:txBody>
                    <a:bodyPr/>
                    <a:lstStyle/>
                    <a:p>
                      <a:pPr algn="l" fontAlgn="t"/>
                      <a:r>
                        <a:rPr lang="en-CA" sz="1600" b="0" u="none" strike="noStrike" dirty="0">
                          <a:solidFill>
                            <a:schemeClr val="tx1"/>
                          </a:solidFill>
                          <a:effectLst/>
                          <a:latin typeface="+mn-lt"/>
                          <a:hlinkClick r:id="rId8">
                            <a:extLst>
                              <a:ext uri="{A12FA001-AC4F-418D-AE19-62706E023703}">
                                <ahyp:hlinkClr xmlns:ahyp="http://schemas.microsoft.com/office/drawing/2018/hyperlinkcolor" val="tx"/>
                              </a:ext>
                            </a:extLst>
                          </a:hlinkClick>
                        </a:rPr>
                        <a:t>Adept Fuyu-Heav</a:t>
                      </a:r>
                      <a:r>
                        <a:rPr lang="en-CA" sz="1600" b="0" u="none" strike="noStrike" dirty="0">
                          <a:solidFill>
                            <a:schemeClr val="tx1"/>
                          </a:solidFill>
                          <a:effectLst/>
                          <a:latin typeface="+mn-lt"/>
                        </a:rPr>
                        <a:t>y</a:t>
                      </a:r>
                      <a:endParaRPr lang="en-CA" sz="1600" b="0" u="none" dirty="0">
                        <a:solidFill>
                          <a:schemeClr val="tx1"/>
                        </a:solidFill>
                        <a:effectLst/>
                        <a:latin typeface="+mn-lt"/>
                      </a:endParaRP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48.3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53.4</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46.3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33.7</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51.3</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72.2</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44.0</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41776239"/>
                  </a:ext>
                </a:extLst>
              </a:tr>
              <a:tr h="329066">
                <a:tc>
                  <a:txBody>
                    <a:bodyPr/>
                    <a:lstStyle/>
                    <a:p>
                      <a:pPr algn="l" fontAlgn="t"/>
                      <a:r>
                        <a:rPr lang="en-CA" sz="1600" b="0" u="none" strike="noStrike" dirty="0">
                          <a:solidFill>
                            <a:schemeClr val="tx1"/>
                          </a:solidFill>
                          <a:effectLst/>
                          <a:latin typeface="+mn-lt"/>
                          <a:hlinkClick r:id="rId2">
                            <a:extLst>
                              <a:ext uri="{A12FA001-AC4F-418D-AE19-62706E023703}">
                                <ahyp:hlinkClr xmlns:ahyp="http://schemas.microsoft.com/office/drawing/2018/hyperlinkcolor" val="tx"/>
                              </a:ext>
                            </a:extLst>
                          </a:hlinkClick>
                        </a:rPr>
                        <a:t>Gemini Pro</a:t>
                      </a:r>
                      <a:endParaRPr lang="en-CA" sz="1600" b="0" u="none" dirty="0">
                        <a:solidFill>
                          <a:schemeClr val="tx1"/>
                        </a:solidFill>
                        <a:effectLst/>
                        <a:latin typeface="+mn-lt"/>
                      </a:endParaRP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47.9</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a:solidFill>
                            <a:schemeClr val="tx1"/>
                          </a:solidFill>
                          <a:effectLst/>
                          <a:latin typeface="+mn-lt"/>
                        </a:rPr>
                        <a:t>-</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CA" sz="1600" b="0" dirty="0">
                          <a:solidFill>
                            <a:schemeClr val="tx1"/>
                          </a:solidFill>
                          <a:effectLst/>
                          <a:latin typeface="+mn-lt"/>
                        </a:rPr>
                        <a:t>-</a:t>
                      </a:r>
                    </a:p>
                  </a:txBody>
                  <a:tcPr marL="42163" marR="42163" marT="21082" marB="210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8251418"/>
                  </a:ext>
                </a:extLst>
              </a:tr>
            </a:tbl>
          </a:graphicData>
        </a:graphic>
      </p:graphicFrame>
      <p:sp>
        <p:nvSpPr>
          <p:cNvPr id="4" name="Footer Placeholder 3">
            <a:extLst>
              <a:ext uri="{FF2B5EF4-FFF2-40B4-BE49-F238E27FC236}">
                <a16:creationId xmlns:a16="http://schemas.microsoft.com/office/drawing/2014/main" id="{CBEFC4D6-D2DD-14E5-75D3-07050B7A4203}"/>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8D22E5C-EECA-1AB9-4DDB-438C0E320919}"/>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
        <p:nvSpPr>
          <p:cNvPr id="7" name="TextBox 6">
            <a:extLst>
              <a:ext uri="{FF2B5EF4-FFF2-40B4-BE49-F238E27FC236}">
                <a16:creationId xmlns:a16="http://schemas.microsoft.com/office/drawing/2014/main" id="{1A55CD86-1D01-8FDF-2ECA-8D88F44C3E74}"/>
              </a:ext>
            </a:extLst>
          </p:cNvPr>
          <p:cNvSpPr txBox="1"/>
          <p:nvPr/>
        </p:nvSpPr>
        <p:spPr>
          <a:xfrm>
            <a:off x="419199" y="5740557"/>
            <a:ext cx="9969396" cy="369332"/>
          </a:xfrm>
          <a:prstGeom prst="rect">
            <a:avLst/>
          </a:prstGeom>
          <a:noFill/>
        </p:spPr>
        <p:txBody>
          <a:bodyPr wrap="none" rtlCol="0">
            <a:spAutoFit/>
          </a:bodyPr>
          <a:lstStyle/>
          <a:p>
            <a:r>
              <a:rPr lang="en-US" dirty="0"/>
              <a:t>We have more than 40+ models being evaluated on our validation set; The top 10 are listed here.</a:t>
            </a:r>
          </a:p>
        </p:txBody>
      </p:sp>
    </p:spTree>
    <p:extLst>
      <p:ext uri="{BB962C8B-B14F-4D97-AF65-F5344CB8AC3E}">
        <p14:creationId xmlns:p14="http://schemas.microsoft.com/office/powerpoint/2010/main" val="205826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0810-664F-4F0C-B063-23583DDEACC4}"/>
              </a:ext>
            </a:extLst>
          </p:cNvPr>
          <p:cNvSpPr>
            <a:spLocks noGrp="1"/>
          </p:cNvSpPr>
          <p:nvPr>
            <p:ph type="title"/>
          </p:nvPr>
        </p:nvSpPr>
        <p:spPr/>
        <p:txBody>
          <a:bodyPr/>
          <a:lstStyle/>
          <a:p>
            <a:r>
              <a:rPr lang="en-US" dirty="0"/>
              <a:t>Ablation Study</a:t>
            </a:r>
          </a:p>
        </p:txBody>
      </p:sp>
      <p:sp>
        <p:nvSpPr>
          <p:cNvPr id="4" name="Footer Placeholder 3">
            <a:extLst>
              <a:ext uri="{FF2B5EF4-FFF2-40B4-BE49-F238E27FC236}">
                <a16:creationId xmlns:a16="http://schemas.microsoft.com/office/drawing/2014/main" id="{593CD0ED-D7E8-E763-7B92-9040514680C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4D79B2D-D145-8E4E-1C82-2A3E5FB9E601}"/>
              </a:ext>
            </a:extLst>
          </p:cNvPr>
          <p:cNvSpPr>
            <a:spLocks noGrp="1"/>
          </p:cNvSpPr>
          <p:nvPr>
            <p:ph type="sldNum" sz="quarter" idx="12"/>
          </p:nvPr>
        </p:nvSpPr>
        <p:spPr/>
        <p:txBody>
          <a:bodyPr/>
          <a:lstStyle/>
          <a:p>
            <a:r>
              <a:rPr lang="en-US"/>
              <a:t>PAGE  </a:t>
            </a:r>
            <a:fld id="{93005692-73BE-493E-93AB-ECD6027A7652}" type="slidenum">
              <a:rPr lang="en-US" smtClean="0"/>
              <a:pPr/>
              <a:t>15</a:t>
            </a:fld>
            <a:endParaRPr lang="en-US" dirty="0"/>
          </a:p>
        </p:txBody>
      </p:sp>
      <p:pic>
        <p:nvPicPr>
          <p:cNvPr id="7170" name="Picture 2">
            <a:extLst>
              <a:ext uri="{FF2B5EF4-FFF2-40B4-BE49-F238E27FC236}">
                <a16:creationId xmlns:a16="http://schemas.microsoft.com/office/drawing/2014/main" id="{0D75D447-AE18-5244-F67E-CAA05DE009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0350" y="2326009"/>
            <a:ext cx="11569700" cy="2769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51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B686-80E6-D505-806A-29966ACA040B}"/>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B367B423-B7E8-6530-C7F4-8B82FCB22F0D}"/>
              </a:ext>
            </a:extLst>
          </p:cNvPr>
          <p:cNvSpPr>
            <a:spLocks noGrp="1"/>
          </p:cNvSpPr>
          <p:nvPr>
            <p:ph idx="1"/>
          </p:nvPr>
        </p:nvSpPr>
        <p:spPr/>
        <p:txBody>
          <a:bodyPr/>
          <a:lstStyle/>
          <a:p>
            <a:r>
              <a:rPr lang="en-US" dirty="0"/>
              <a:t>We built the first multi-discipline benchmark for multimodal evaluation.</a:t>
            </a:r>
          </a:p>
          <a:p>
            <a:endParaRPr lang="en-US" dirty="0"/>
          </a:p>
          <a:p>
            <a:r>
              <a:rPr lang="en-US" dirty="0"/>
              <a:t>The benchmark can better reflect our progress towards expert-level AGI.</a:t>
            </a:r>
          </a:p>
          <a:p>
            <a:endParaRPr lang="en-US" dirty="0"/>
          </a:p>
          <a:p>
            <a:r>
              <a:rPr lang="en-US" dirty="0"/>
              <a:t>The existing models are still lagging behind human experts by 30%, which indicates huge room for </a:t>
            </a:r>
            <a:r>
              <a:rPr lang="en-US"/>
              <a:t>improvement.</a:t>
            </a:r>
            <a:endParaRPr lang="en-US" dirty="0"/>
          </a:p>
        </p:txBody>
      </p:sp>
      <p:sp>
        <p:nvSpPr>
          <p:cNvPr id="4" name="Footer Placeholder 3">
            <a:extLst>
              <a:ext uri="{FF2B5EF4-FFF2-40B4-BE49-F238E27FC236}">
                <a16:creationId xmlns:a16="http://schemas.microsoft.com/office/drawing/2014/main" id="{192372E4-2CDB-E989-47CF-E24EDDA5455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AAE42D8-2E7F-9FDA-0003-CCB3CDF2E8C0}"/>
              </a:ext>
            </a:extLst>
          </p:cNvPr>
          <p:cNvSpPr>
            <a:spLocks noGrp="1"/>
          </p:cNvSpPr>
          <p:nvPr>
            <p:ph type="sldNum" sz="quarter" idx="12"/>
          </p:nvPr>
        </p:nvSpPr>
        <p:spPr/>
        <p:txBody>
          <a:bodyPr/>
          <a:lstStyle/>
          <a:p>
            <a:r>
              <a:rPr lang="en-US"/>
              <a:t>PAGE  </a:t>
            </a:r>
            <a:fld id="{93005692-73BE-493E-93AB-ECD6027A7652}" type="slidenum">
              <a:rPr lang="en-US" smtClean="0"/>
              <a:pPr/>
              <a:t>16</a:t>
            </a:fld>
            <a:endParaRPr lang="en-US" dirty="0"/>
          </a:p>
        </p:txBody>
      </p:sp>
    </p:spTree>
    <p:extLst>
      <p:ext uri="{BB962C8B-B14F-4D97-AF65-F5344CB8AC3E}">
        <p14:creationId xmlns:p14="http://schemas.microsoft.com/office/powerpoint/2010/main" val="22688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BABF-F98A-96C4-8BFA-627946AFF60E}"/>
              </a:ext>
            </a:extLst>
          </p:cNvPr>
          <p:cNvSpPr>
            <a:spLocks noGrp="1"/>
          </p:cNvSpPr>
          <p:nvPr>
            <p:ph type="ctrTitle"/>
          </p:nvPr>
        </p:nvSpPr>
        <p:spPr/>
        <p:txBody>
          <a:bodyPr/>
          <a:lstStyle/>
          <a:p>
            <a:r>
              <a:rPr lang="en-US" dirty="0" err="1"/>
              <a:t>ImagenHub</a:t>
            </a:r>
            <a:r>
              <a:rPr lang="en-US" dirty="0"/>
              <a:t>: Standardizing the evaluation of conditional image generation models</a:t>
            </a:r>
          </a:p>
        </p:txBody>
      </p:sp>
      <p:sp>
        <p:nvSpPr>
          <p:cNvPr id="3" name="Subtitle 2">
            <a:extLst>
              <a:ext uri="{FF2B5EF4-FFF2-40B4-BE49-F238E27FC236}">
                <a16:creationId xmlns:a16="http://schemas.microsoft.com/office/drawing/2014/main" id="{7F7BD955-AD8D-5BC4-6073-4BDFF2A753E7}"/>
              </a:ext>
            </a:extLst>
          </p:cNvPr>
          <p:cNvSpPr>
            <a:spLocks noGrp="1"/>
          </p:cNvSpPr>
          <p:nvPr>
            <p:ph type="subTitle" idx="1"/>
          </p:nvPr>
        </p:nvSpPr>
        <p:spPr/>
        <p:txBody>
          <a:bodyPr>
            <a:normAutofit/>
          </a:bodyPr>
          <a:lstStyle/>
          <a:p>
            <a:r>
              <a:rPr lang="en-US" sz="1800" dirty="0"/>
              <a:t>Max Ku, </a:t>
            </a:r>
            <a:r>
              <a:rPr lang="en-US" sz="1800" dirty="0" err="1"/>
              <a:t>Tianle</a:t>
            </a:r>
            <a:r>
              <a:rPr lang="en-US" sz="1800" dirty="0"/>
              <a:t> Li, Kai Zhang, </a:t>
            </a:r>
            <a:r>
              <a:rPr lang="en-US" sz="1800" dirty="0" err="1"/>
              <a:t>Yujie</a:t>
            </a:r>
            <a:r>
              <a:rPr lang="en-US" sz="1800" dirty="0"/>
              <a:t> Lu, </a:t>
            </a:r>
            <a:r>
              <a:rPr lang="en-US" sz="1800" dirty="0" err="1"/>
              <a:t>Xingyu</a:t>
            </a:r>
            <a:r>
              <a:rPr lang="en-US" sz="1800" dirty="0"/>
              <a:t> Fu, </a:t>
            </a:r>
            <a:r>
              <a:rPr lang="en-US" sz="1800" dirty="0" err="1"/>
              <a:t>Wenwen</a:t>
            </a:r>
            <a:r>
              <a:rPr lang="en-US" sz="1800" dirty="0"/>
              <a:t> Zhuang, </a:t>
            </a:r>
            <a:r>
              <a:rPr lang="en-US" sz="1800" dirty="0" err="1"/>
              <a:t>Wenhu</a:t>
            </a:r>
            <a:r>
              <a:rPr lang="en-US" sz="1800" dirty="0"/>
              <a:t> Chen</a:t>
            </a:r>
          </a:p>
        </p:txBody>
      </p:sp>
      <p:sp>
        <p:nvSpPr>
          <p:cNvPr id="5" name="Slide Number Placeholder 4">
            <a:extLst>
              <a:ext uri="{FF2B5EF4-FFF2-40B4-BE49-F238E27FC236}">
                <a16:creationId xmlns:a16="http://schemas.microsoft.com/office/drawing/2014/main" id="{10B990D5-7619-B98D-E705-3B06ECEF1E7B}"/>
              </a:ext>
            </a:extLst>
          </p:cNvPr>
          <p:cNvSpPr>
            <a:spLocks noGrp="1"/>
          </p:cNvSpPr>
          <p:nvPr>
            <p:ph type="sldNum" sz="quarter" idx="12"/>
          </p:nvPr>
        </p:nvSpPr>
        <p:spPr/>
        <p:txBody>
          <a:bodyPr/>
          <a:lstStyle/>
          <a:p>
            <a:r>
              <a:rPr lang="en-US"/>
              <a:t>PAGE  </a:t>
            </a:r>
            <a:fld id="{93005692-73BE-493E-93AB-ECD6027A7652}" type="slidenum">
              <a:rPr lang="en-US" smtClean="0"/>
              <a:pPr/>
              <a:t>17</a:t>
            </a:fld>
            <a:endParaRPr lang="en-US" dirty="0"/>
          </a:p>
        </p:txBody>
      </p:sp>
      <p:sp>
        <p:nvSpPr>
          <p:cNvPr id="6" name="TextBox 5">
            <a:extLst>
              <a:ext uri="{FF2B5EF4-FFF2-40B4-BE49-F238E27FC236}">
                <a16:creationId xmlns:a16="http://schemas.microsoft.com/office/drawing/2014/main" id="{2CCC85E9-7589-354C-F039-1318AC983BA4}"/>
              </a:ext>
            </a:extLst>
          </p:cNvPr>
          <p:cNvSpPr txBox="1"/>
          <p:nvPr/>
        </p:nvSpPr>
        <p:spPr>
          <a:xfrm>
            <a:off x="960521" y="5351331"/>
            <a:ext cx="1306768" cy="369332"/>
          </a:xfrm>
          <a:prstGeom prst="rect">
            <a:avLst/>
          </a:prstGeom>
          <a:noFill/>
        </p:spPr>
        <p:txBody>
          <a:bodyPr wrap="none" rtlCol="0">
            <a:spAutoFit/>
          </a:bodyPr>
          <a:lstStyle/>
          <a:p>
            <a:r>
              <a:rPr lang="en-US" dirty="0"/>
              <a:t>ICLR 2024</a:t>
            </a:r>
          </a:p>
        </p:txBody>
      </p:sp>
    </p:spTree>
    <p:extLst>
      <p:ext uri="{BB962C8B-B14F-4D97-AF65-F5344CB8AC3E}">
        <p14:creationId xmlns:p14="http://schemas.microsoft.com/office/powerpoint/2010/main" val="2009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F6786-DC44-A3A1-1EE8-F0CFD8540F07}"/>
              </a:ext>
            </a:extLst>
          </p:cNvPr>
          <p:cNvSpPr>
            <a:spLocks noGrp="1"/>
          </p:cNvSpPr>
          <p:nvPr>
            <p:ph type="title"/>
          </p:nvPr>
        </p:nvSpPr>
        <p:spPr/>
        <p:txBody>
          <a:bodyPr/>
          <a:lstStyle/>
          <a:p>
            <a:r>
              <a:rPr lang="en-US" dirty="0"/>
              <a:t>Conditional Image Generation</a:t>
            </a:r>
          </a:p>
        </p:txBody>
      </p:sp>
      <p:pic>
        <p:nvPicPr>
          <p:cNvPr id="7" name="Content Placeholder 6" descr="A table with text and images&#10;&#10;Description automatically generated">
            <a:extLst>
              <a:ext uri="{FF2B5EF4-FFF2-40B4-BE49-F238E27FC236}">
                <a16:creationId xmlns:a16="http://schemas.microsoft.com/office/drawing/2014/main" id="{F3D3681E-6D4C-DB99-E8FC-4B0B75C6CB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9871" y="1412875"/>
            <a:ext cx="6150658" cy="4595813"/>
          </a:xfrm>
        </p:spPr>
      </p:pic>
      <p:sp>
        <p:nvSpPr>
          <p:cNvPr id="5" name="Slide Number Placeholder 4">
            <a:extLst>
              <a:ext uri="{FF2B5EF4-FFF2-40B4-BE49-F238E27FC236}">
                <a16:creationId xmlns:a16="http://schemas.microsoft.com/office/drawing/2014/main" id="{D3B75DAB-75A9-FBFA-7292-8AA66D45DC7E}"/>
              </a:ext>
            </a:extLst>
          </p:cNvPr>
          <p:cNvSpPr>
            <a:spLocks noGrp="1"/>
          </p:cNvSpPr>
          <p:nvPr>
            <p:ph type="sldNum" sz="quarter" idx="12"/>
          </p:nvPr>
        </p:nvSpPr>
        <p:spPr/>
        <p:txBody>
          <a:bodyPr/>
          <a:lstStyle/>
          <a:p>
            <a:r>
              <a:rPr lang="en-US" dirty="0"/>
              <a:t>PAGE  </a:t>
            </a:r>
            <a:fld id="{93005692-73BE-493E-93AB-ECD6027A7652}" type="slidenum">
              <a:rPr lang="en-US" smtClean="0"/>
              <a:pPr/>
              <a:t>18</a:t>
            </a:fld>
            <a:endParaRPr lang="en-US" dirty="0"/>
          </a:p>
        </p:txBody>
      </p:sp>
    </p:spTree>
    <p:extLst>
      <p:ext uri="{BB962C8B-B14F-4D97-AF65-F5344CB8AC3E}">
        <p14:creationId xmlns:p14="http://schemas.microsoft.com/office/powerpoint/2010/main" val="15961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DB3A-B6FB-B8D1-BE7E-147D60FC2F09}"/>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0EF8A02-EAF2-6160-8126-49C03CE9BCC4}"/>
              </a:ext>
            </a:extLst>
          </p:cNvPr>
          <p:cNvSpPr>
            <a:spLocks noGrp="1"/>
          </p:cNvSpPr>
          <p:nvPr>
            <p:ph idx="1"/>
          </p:nvPr>
        </p:nvSpPr>
        <p:spPr/>
        <p:txBody>
          <a:bodyPr>
            <a:normAutofit lnSpcReduction="10000"/>
          </a:bodyPr>
          <a:lstStyle/>
          <a:p>
            <a:r>
              <a:rPr lang="en-US" dirty="0"/>
              <a:t>Each paper performs their own evaluation</a:t>
            </a:r>
          </a:p>
          <a:p>
            <a:pPr lvl="1"/>
            <a:r>
              <a:rPr lang="en-US" dirty="0"/>
              <a:t>CLIP/DINO scores are not reliable</a:t>
            </a:r>
          </a:p>
          <a:p>
            <a:pPr lvl="1"/>
            <a:r>
              <a:rPr lang="en-US" dirty="0"/>
              <a:t>Different prompt</a:t>
            </a:r>
          </a:p>
          <a:p>
            <a:pPr lvl="1"/>
            <a:r>
              <a:rPr lang="en-US" dirty="0"/>
              <a:t>Different sampling strategy</a:t>
            </a:r>
          </a:p>
          <a:p>
            <a:pPr lvl="1"/>
            <a:r>
              <a:rPr lang="en-US" dirty="0"/>
              <a:t>Different hyper-parameters</a:t>
            </a:r>
          </a:p>
          <a:p>
            <a:pPr lvl="1"/>
            <a:endParaRPr lang="en-US" dirty="0"/>
          </a:p>
          <a:p>
            <a:r>
              <a:rPr lang="en-US" dirty="0"/>
              <a:t>No paper reports inter-human agreement</a:t>
            </a:r>
          </a:p>
          <a:p>
            <a:pPr lvl="1"/>
            <a:r>
              <a:rPr lang="en-US" dirty="0"/>
              <a:t>Some papers only employ 1 person/instance for judgement</a:t>
            </a:r>
          </a:p>
          <a:p>
            <a:pPr lvl="1"/>
            <a:r>
              <a:rPr lang="en-US" dirty="0"/>
              <a:t>Low correlation and high variance</a:t>
            </a:r>
          </a:p>
          <a:p>
            <a:endParaRPr lang="en-US" dirty="0"/>
          </a:p>
          <a:p>
            <a:endParaRPr lang="en-US" dirty="0"/>
          </a:p>
        </p:txBody>
      </p:sp>
      <p:sp>
        <p:nvSpPr>
          <p:cNvPr id="5" name="Slide Number Placeholder 4">
            <a:extLst>
              <a:ext uri="{FF2B5EF4-FFF2-40B4-BE49-F238E27FC236}">
                <a16:creationId xmlns:a16="http://schemas.microsoft.com/office/drawing/2014/main" id="{DCAE8DBF-8179-B198-EA39-1973065A60A4}"/>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spTree>
    <p:extLst>
      <p:ext uri="{BB962C8B-B14F-4D97-AF65-F5344CB8AC3E}">
        <p14:creationId xmlns:p14="http://schemas.microsoft.com/office/powerpoint/2010/main" val="195700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13C66-5A9C-4363-B761-A623DE117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1B499-4D66-D235-196F-D2F8FADDD29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25C56D3-69AE-8D92-B584-13855A93BF2E}"/>
              </a:ext>
            </a:extLst>
          </p:cNvPr>
          <p:cNvSpPr>
            <a:spLocks noGrp="1"/>
          </p:cNvSpPr>
          <p:nvPr>
            <p:ph idx="1"/>
          </p:nvPr>
        </p:nvSpPr>
        <p:spPr/>
        <p:txBody>
          <a:bodyPr>
            <a:normAutofit/>
          </a:bodyPr>
          <a:lstStyle/>
          <a:p>
            <a:r>
              <a:rPr lang="en-US" dirty="0"/>
              <a:t>Introduction</a:t>
            </a:r>
          </a:p>
          <a:p>
            <a:r>
              <a:rPr lang="en-US" dirty="0"/>
              <a:t>Motivation</a:t>
            </a:r>
          </a:p>
          <a:p>
            <a:r>
              <a:rPr lang="en-US" dirty="0"/>
              <a:t>MMMU</a:t>
            </a:r>
          </a:p>
          <a:p>
            <a:r>
              <a:rPr lang="en-US" dirty="0" err="1"/>
              <a:t>ImagenHub</a:t>
            </a:r>
            <a:endParaRPr lang="en-US" dirty="0"/>
          </a:p>
          <a:p>
            <a:r>
              <a:rPr lang="en-US" dirty="0" err="1"/>
              <a:t>TIGERScore</a:t>
            </a:r>
            <a:endParaRPr lang="en-US" dirty="0"/>
          </a:p>
          <a:p>
            <a:r>
              <a:rPr lang="en-US" dirty="0" err="1"/>
              <a:t>VIEScore</a:t>
            </a:r>
            <a:endParaRPr lang="en-US" dirty="0"/>
          </a:p>
          <a:p>
            <a:r>
              <a:rPr lang="en-US" dirty="0"/>
              <a:t>Takeaway</a:t>
            </a:r>
          </a:p>
        </p:txBody>
      </p:sp>
      <p:sp>
        <p:nvSpPr>
          <p:cNvPr id="7" name="Slide Number Placeholder 6">
            <a:extLst>
              <a:ext uri="{FF2B5EF4-FFF2-40B4-BE49-F238E27FC236}">
                <a16:creationId xmlns:a16="http://schemas.microsoft.com/office/drawing/2014/main" id="{F8B35A5A-3654-1B01-BE96-12078CE81AFE}"/>
              </a:ext>
            </a:extLst>
          </p:cNvPr>
          <p:cNvSpPr>
            <a:spLocks noGrp="1"/>
          </p:cNvSpPr>
          <p:nvPr>
            <p:ph type="sldNum" sz="quarter" idx="12"/>
          </p:nvPr>
        </p:nvSpPr>
        <p:spPr/>
        <p:txBody>
          <a:bodyPr/>
          <a:lstStyle/>
          <a:p>
            <a:r>
              <a:rPr lang="en-US" dirty="0"/>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4099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FECE-50C7-C378-361E-0BE19646B3E5}"/>
              </a:ext>
            </a:extLst>
          </p:cNvPr>
          <p:cNvSpPr>
            <a:spLocks noGrp="1"/>
          </p:cNvSpPr>
          <p:nvPr>
            <p:ph type="title"/>
          </p:nvPr>
        </p:nvSpPr>
        <p:spPr/>
        <p:txBody>
          <a:bodyPr/>
          <a:lstStyle/>
          <a:p>
            <a:r>
              <a:rPr lang="en-US" dirty="0"/>
              <a:t>Standardizing the Evaluation</a:t>
            </a:r>
          </a:p>
        </p:txBody>
      </p:sp>
      <p:sp>
        <p:nvSpPr>
          <p:cNvPr id="3" name="Content Placeholder 2">
            <a:extLst>
              <a:ext uri="{FF2B5EF4-FFF2-40B4-BE49-F238E27FC236}">
                <a16:creationId xmlns:a16="http://schemas.microsoft.com/office/drawing/2014/main" id="{3E265FD5-1164-2B2C-CF24-CB439618D1B0}"/>
              </a:ext>
            </a:extLst>
          </p:cNvPr>
          <p:cNvSpPr>
            <a:spLocks noGrp="1"/>
          </p:cNvSpPr>
          <p:nvPr>
            <p:ph idx="1"/>
          </p:nvPr>
        </p:nvSpPr>
        <p:spPr/>
        <p:txBody>
          <a:bodyPr/>
          <a:lstStyle/>
          <a:p>
            <a:r>
              <a:rPr lang="en-US" dirty="0"/>
              <a:t>Standardizing the input data</a:t>
            </a:r>
          </a:p>
          <a:p>
            <a:r>
              <a:rPr lang="en-US" dirty="0"/>
              <a:t>Standardizing the inference function</a:t>
            </a:r>
          </a:p>
          <a:p>
            <a:r>
              <a:rPr lang="en-US" dirty="0"/>
              <a:t>Standardizing human evaluation protocol</a:t>
            </a:r>
          </a:p>
        </p:txBody>
      </p:sp>
      <p:sp>
        <p:nvSpPr>
          <p:cNvPr id="5" name="Slide Number Placeholder 4">
            <a:extLst>
              <a:ext uri="{FF2B5EF4-FFF2-40B4-BE49-F238E27FC236}">
                <a16:creationId xmlns:a16="http://schemas.microsoft.com/office/drawing/2014/main" id="{C621F40B-E4EE-DCE4-D4E7-3D69D5F1FDF9}"/>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pic>
        <p:nvPicPr>
          <p:cNvPr id="7" name="Picture 6">
            <a:extLst>
              <a:ext uri="{FF2B5EF4-FFF2-40B4-BE49-F238E27FC236}">
                <a16:creationId xmlns:a16="http://schemas.microsoft.com/office/drawing/2014/main" id="{D2CB666B-960B-F4B1-17C0-CD0322E1C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65" y="3350413"/>
            <a:ext cx="10626262" cy="2178504"/>
          </a:xfrm>
          <a:prstGeom prst="rect">
            <a:avLst/>
          </a:prstGeom>
        </p:spPr>
      </p:pic>
    </p:spTree>
    <p:extLst>
      <p:ext uri="{BB962C8B-B14F-4D97-AF65-F5344CB8AC3E}">
        <p14:creationId xmlns:p14="http://schemas.microsoft.com/office/powerpoint/2010/main" val="40782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187C-C7E8-6824-3A69-833DFFCEA89A}"/>
              </a:ext>
            </a:extLst>
          </p:cNvPr>
          <p:cNvSpPr>
            <a:spLocks noGrp="1"/>
          </p:cNvSpPr>
          <p:nvPr>
            <p:ph type="title"/>
          </p:nvPr>
        </p:nvSpPr>
        <p:spPr/>
        <p:txBody>
          <a:bodyPr/>
          <a:lstStyle/>
          <a:p>
            <a:r>
              <a:rPr lang="en-US" dirty="0" err="1"/>
              <a:t>ImagenHub</a:t>
            </a:r>
            <a:r>
              <a:rPr lang="en-US" dirty="0"/>
              <a:t> Dataset</a:t>
            </a:r>
          </a:p>
        </p:txBody>
      </p:sp>
      <p:pic>
        <p:nvPicPr>
          <p:cNvPr id="7" name="Content Placeholder 6" descr="A table with text on it&#10;&#10;Description automatically generated">
            <a:extLst>
              <a:ext uri="{FF2B5EF4-FFF2-40B4-BE49-F238E27FC236}">
                <a16:creationId xmlns:a16="http://schemas.microsoft.com/office/drawing/2014/main" id="{BDCA61A7-D52C-F3D0-E5B2-3E884130FA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5400" y="1412875"/>
            <a:ext cx="8999600" cy="4595813"/>
          </a:xfrm>
        </p:spPr>
      </p:pic>
      <p:sp>
        <p:nvSpPr>
          <p:cNvPr id="5" name="Slide Number Placeholder 4">
            <a:extLst>
              <a:ext uri="{FF2B5EF4-FFF2-40B4-BE49-F238E27FC236}">
                <a16:creationId xmlns:a16="http://schemas.microsoft.com/office/drawing/2014/main" id="{317ED7CB-FBAA-6D7B-C05A-803461E342A9}"/>
              </a:ext>
            </a:extLst>
          </p:cNvPr>
          <p:cNvSpPr>
            <a:spLocks noGrp="1"/>
          </p:cNvSpPr>
          <p:nvPr>
            <p:ph type="sldNum" sz="quarter" idx="12"/>
          </p:nvPr>
        </p:nvSpPr>
        <p:spPr/>
        <p:txBody>
          <a:bodyPr/>
          <a:lstStyle/>
          <a:p>
            <a:r>
              <a:rPr lang="en-US"/>
              <a:t>PAGE  </a:t>
            </a:r>
            <a:fld id="{93005692-73BE-493E-93AB-ECD6027A7652}" type="slidenum">
              <a:rPr lang="en-US" smtClean="0"/>
              <a:pPr/>
              <a:t>21</a:t>
            </a:fld>
            <a:endParaRPr lang="en-US" dirty="0"/>
          </a:p>
        </p:txBody>
      </p:sp>
    </p:spTree>
    <p:extLst>
      <p:ext uri="{BB962C8B-B14F-4D97-AF65-F5344CB8AC3E}">
        <p14:creationId xmlns:p14="http://schemas.microsoft.com/office/powerpoint/2010/main" val="321020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0D4E8-9BFE-D08B-0217-53285C822081}"/>
              </a:ext>
            </a:extLst>
          </p:cNvPr>
          <p:cNvSpPr>
            <a:spLocks noGrp="1"/>
          </p:cNvSpPr>
          <p:nvPr>
            <p:ph type="title"/>
          </p:nvPr>
        </p:nvSpPr>
        <p:spPr/>
        <p:txBody>
          <a:bodyPr/>
          <a:lstStyle/>
          <a:p>
            <a:r>
              <a:rPr lang="en-US" dirty="0"/>
              <a:t>Human Evaluation Protocol</a:t>
            </a:r>
          </a:p>
        </p:txBody>
      </p:sp>
      <p:pic>
        <p:nvPicPr>
          <p:cNvPr id="7" name="Content Placeholder 6" descr="A table with text on it&#10;&#10;Description automatically generated">
            <a:extLst>
              <a:ext uri="{FF2B5EF4-FFF2-40B4-BE49-F238E27FC236}">
                <a16:creationId xmlns:a16="http://schemas.microsoft.com/office/drawing/2014/main" id="{27C0ADE0-BA10-A3DD-0A5A-426A949C0B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2351" y="1412875"/>
            <a:ext cx="7645698" cy="4595813"/>
          </a:xfrm>
        </p:spPr>
      </p:pic>
      <p:sp>
        <p:nvSpPr>
          <p:cNvPr id="5" name="Slide Number Placeholder 4">
            <a:extLst>
              <a:ext uri="{FF2B5EF4-FFF2-40B4-BE49-F238E27FC236}">
                <a16:creationId xmlns:a16="http://schemas.microsoft.com/office/drawing/2014/main" id="{4851B48B-44DD-710D-D3CF-153EBE117505}"/>
              </a:ext>
            </a:extLst>
          </p:cNvPr>
          <p:cNvSpPr>
            <a:spLocks noGrp="1"/>
          </p:cNvSpPr>
          <p:nvPr>
            <p:ph type="sldNum" sz="quarter" idx="12"/>
          </p:nvPr>
        </p:nvSpPr>
        <p:spPr/>
        <p:txBody>
          <a:bodyPr/>
          <a:lstStyle/>
          <a:p>
            <a:r>
              <a:rPr lang="en-US"/>
              <a:t>PAGE  </a:t>
            </a:r>
            <a:fld id="{93005692-73BE-493E-93AB-ECD6027A7652}" type="slidenum">
              <a:rPr lang="en-US" smtClean="0"/>
              <a:pPr/>
              <a:t>22</a:t>
            </a:fld>
            <a:endParaRPr lang="en-US" dirty="0"/>
          </a:p>
        </p:txBody>
      </p:sp>
      <p:sp>
        <p:nvSpPr>
          <p:cNvPr id="8" name="TextBox 7">
            <a:extLst>
              <a:ext uri="{FF2B5EF4-FFF2-40B4-BE49-F238E27FC236}">
                <a16:creationId xmlns:a16="http://schemas.microsoft.com/office/drawing/2014/main" id="{3EBC3A76-B08D-C8E6-7D23-988396340334}"/>
              </a:ext>
            </a:extLst>
          </p:cNvPr>
          <p:cNvSpPr txBox="1"/>
          <p:nvPr/>
        </p:nvSpPr>
        <p:spPr>
          <a:xfrm>
            <a:off x="714374" y="2672173"/>
            <a:ext cx="1135247" cy="369332"/>
          </a:xfrm>
          <a:prstGeom prst="rect">
            <a:avLst/>
          </a:prstGeom>
          <a:noFill/>
        </p:spPr>
        <p:txBody>
          <a:bodyPr wrap="none" rtlCol="0">
            <a:spAutoFit/>
          </a:bodyPr>
          <a:lstStyle/>
          <a:p>
            <a:r>
              <a:rPr lang="en-US" dirty="0">
                <a:solidFill>
                  <a:srgbClr val="7030A0"/>
                </a:solidFill>
              </a:rPr>
              <a:t>Semantic</a:t>
            </a:r>
          </a:p>
        </p:txBody>
      </p:sp>
      <p:sp>
        <p:nvSpPr>
          <p:cNvPr id="9" name="TextBox 8">
            <a:extLst>
              <a:ext uri="{FF2B5EF4-FFF2-40B4-BE49-F238E27FC236}">
                <a16:creationId xmlns:a16="http://schemas.microsoft.com/office/drawing/2014/main" id="{9180F514-317B-F01D-7023-22275B008719}"/>
              </a:ext>
            </a:extLst>
          </p:cNvPr>
          <p:cNvSpPr txBox="1"/>
          <p:nvPr/>
        </p:nvSpPr>
        <p:spPr>
          <a:xfrm>
            <a:off x="714374" y="4752975"/>
            <a:ext cx="1276311" cy="369332"/>
          </a:xfrm>
          <a:prstGeom prst="rect">
            <a:avLst/>
          </a:prstGeom>
          <a:noFill/>
        </p:spPr>
        <p:txBody>
          <a:bodyPr wrap="none" rtlCol="0">
            <a:spAutoFit/>
          </a:bodyPr>
          <a:lstStyle/>
          <a:p>
            <a:r>
              <a:rPr lang="en-US" dirty="0">
                <a:solidFill>
                  <a:schemeClr val="accent6"/>
                </a:solidFill>
              </a:rPr>
              <a:t>Perceptual</a:t>
            </a:r>
          </a:p>
        </p:txBody>
      </p:sp>
    </p:spTree>
    <p:extLst>
      <p:ext uri="{BB962C8B-B14F-4D97-AF65-F5344CB8AC3E}">
        <p14:creationId xmlns:p14="http://schemas.microsoft.com/office/powerpoint/2010/main" val="12960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0274-8CCB-3735-3D0B-92882F144843}"/>
              </a:ext>
            </a:extLst>
          </p:cNvPr>
          <p:cNvSpPr>
            <a:spLocks noGrp="1"/>
          </p:cNvSpPr>
          <p:nvPr>
            <p:ph type="title"/>
          </p:nvPr>
        </p:nvSpPr>
        <p:spPr/>
        <p:txBody>
          <a:bodyPr/>
          <a:lstStyle/>
          <a:p>
            <a:r>
              <a:rPr lang="en-US" dirty="0"/>
              <a:t>Human Evaluation Ranking</a:t>
            </a:r>
          </a:p>
        </p:txBody>
      </p:sp>
      <p:sp>
        <p:nvSpPr>
          <p:cNvPr id="5" name="Slide Number Placeholder 4">
            <a:extLst>
              <a:ext uri="{FF2B5EF4-FFF2-40B4-BE49-F238E27FC236}">
                <a16:creationId xmlns:a16="http://schemas.microsoft.com/office/drawing/2014/main" id="{91E8B19A-9CD3-3065-9775-2EEA03DF7FE5}"/>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pic>
        <p:nvPicPr>
          <p:cNvPr id="15" name="Content Placeholder 14" descr="A table with text and images&#10;&#10;Description automatically generated">
            <a:extLst>
              <a:ext uri="{FF2B5EF4-FFF2-40B4-BE49-F238E27FC236}">
                <a16:creationId xmlns:a16="http://schemas.microsoft.com/office/drawing/2014/main" id="{71022233-3AB9-02F5-8D24-A069547ADE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560" y="1330035"/>
            <a:ext cx="5243440" cy="4595813"/>
          </a:xfrm>
        </p:spPr>
      </p:pic>
      <p:grpSp>
        <p:nvGrpSpPr>
          <p:cNvPr id="20" name="Group 19">
            <a:extLst>
              <a:ext uri="{FF2B5EF4-FFF2-40B4-BE49-F238E27FC236}">
                <a16:creationId xmlns:a16="http://schemas.microsoft.com/office/drawing/2014/main" id="{7FDCE082-C0A0-E826-4695-3010C4EB0D7E}"/>
              </a:ext>
            </a:extLst>
          </p:cNvPr>
          <p:cNvGrpSpPr/>
          <p:nvPr/>
        </p:nvGrpSpPr>
        <p:grpSpPr>
          <a:xfrm>
            <a:off x="5959022" y="1368135"/>
            <a:ext cx="5047342" cy="3705725"/>
            <a:chOff x="5881914" y="1410561"/>
            <a:chExt cx="5047342" cy="3705725"/>
          </a:xfrm>
        </p:grpSpPr>
        <p:pic>
          <p:nvPicPr>
            <p:cNvPr id="17" name="Picture 16" descr="A table of images with numbers&#10;&#10;Description automatically generated">
              <a:extLst>
                <a:ext uri="{FF2B5EF4-FFF2-40B4-BE49-F238E27FC236}">
                  <a16:creationId xmlns:a16="http://schemas.microsoft.com/office/drawing/2014/main" id="{FC284E70-6869-A6EF-B5B5-865461067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115" y="1739495"/>
              <a:ext cx="4910356" cy="3376791"/>
            </a:xfrm>
            <a:prstGeom prst="rect">
              <a:avLst/>
            </a:prstGeom>
          </p:spPr>
        </p:pic>
        <p:pic>
          <p:nvPicPr>
            <p:cNvPr id="19" name="Picture 18">
              <a:extLst>
                <a:ext uri="{FF2B5EF4-FFF2-40B4-BE49-F238E27FC236}">
                  <a16:creationId xmlns:a16="http://schemas.microsoft.com/office/drawing/2014/main" id="{0E4F4756-7DC4-2706-1923-E7B9C2E8B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1914" y="1410561"/>
              <a:ext cx="5047342" cy="335496"/>
            </a:xfrm>
            <a:prstGeom prst="rect">
              <a:avLst/>
            </a:prstGeom>
          </p:spPr>
        </p:pic>
      </p:grpSp>
    </p:spTree>
    <p:extLst>
      <p:ext uri="{BB962C8B-B14F-4D97-AF65-F5344CB8AC3E}">
        <p14:creationId xmlns:p14="http://schemas.microsoft.com/office/powerpoint/2010/main" val="415667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E2B3-BE7B-F4B0-4281-8D41F151583D}"/>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3FD7966B-A556-B4BF-79C5-1DE96581B04A}"/>
              </a:ext>
            </a:extLst>
          </p:cNvPr>
          <p:cNvSpPr>
            <a:spLocks noGrp="1"/>
          </p:cNvSpPr>
          <p:nvPr>
            <p:ph idx="1"/>
          </p:nvPr>
        </p:nvSpPr>
        <p:spPr/>
        <p:txBody>
          <a:bodyPr/>
          <a:lstStyle/>
          <a:p>
            <a:r>
              <a:rPr lang="en-CA" dirty="0">
                <a:latin typeface="Arial" panose="020B0604020202020204" pitchFamily="34" charset="0"/>
              </a:rPr>
              <a:t>E</a:t>
            </a:r>
            <a:r>
              <a:rPr lang="en-CA" b="0" i="0" dirty="0">
                <a:effectLst/>
                <a:latin typeface="Arial" panose="020B0604020202020204" pitchFamily="34" charset="0"/>
              </a:rPr>
              <a:t>xisting models’ performance is generally unsatisfying except for Text-guided Image Generation and Subject-driven Image Generation, with 74% models achieving an overall score lower than 0.5.</a:t>
            </a:r>
          </a:p>
          <a:p>
            <a:pPr marL="0" indent="0">
              <a:buNone/>
            </a:pPr>
            <a:endParaRPr lang="en-CA" dirty="0">
              <a:latin typeface="Arial" panose="020B0604020202020204" pitchFamily="34" charset="0"/>
            </a:endParaRPr>
          </a:p>
          <a:p>
            <a:r>
              <a:rPr lang="en-CA" dirty="0">
                <a:latin typeface="Arial" panose="020B0604020202020204" pitchFamily="34" charset="0"/>
              </a:rPr>
              <a:t>W</a:t>
            </a:r>
            <a:r>
              <a:rPr lang="en-CA" b="0" i="0" dirty="0">
                <a:effectLst/>
                <a:latin typeface="Arial" panose="020B0604020202020204" pitchFamily="34" charset="0"/>
              </a:rPr>
              <a:t>e examined the claims from published papers and found 83% of them hold with a few exceptions.</a:t>
            </a:r>
          </a:p>
          <a:p>
            <a:endParaRPr lang="en-CA" dirty="0">
              <a:latin typeface="Arial" panose="020B0604020202020204" pitchFamily="34" charset="0"/>
            </a:endParaRPr>
          </a:p>
          <a:p>
            <a:r>
              <a:rPr lang="en-CA" b="0" i="0" dirty="0">
                <a:effectLst/>
                <a:latin typeface="Arial" panose="020B0604020202020204" pitchFamily="34" charset="0"/>
              </a:rPr>
              <a:t>None of the existing automatic metrics has a Spearman’s correlation higher</a:t>
            </a:r>
            <a:br>
              <a:rPr lang="en-CA" dirty="0"/>
            </a:br>
            <a:r>
              <a:rPr lang="en-CA" b="0" i="0" dirty="0">
                <a:effectLst/>
                <a:latin typeface="Arial" panose="020B0604020202020204" pitchFamily="34" charset="0"/>
              </a:rPr>
              <a:t>than 0.2 except subject-driven image generatio</a:t>
            </a:r>
            <a:r>
              <a:rPr lang="en-CA" dirty="0">
                <a:latin typeface="Arial" panose="020B0604020202020204" pitchFamily="34" charset="0"/>
              </a:rPr>
              <a:t>n.</a:t>
            </a:r>
            <a:endParaRPr lang="en-US" dirty="0"/>
          </a:p>
        </p:txBody>
      </p:sp>
      <p:sp>
        <p:nvSpPr>
          <p:cNvPr id="5" name="Slide Number Placeholder 4">
            <a:extLst>
              <a:ext uri="{FF2B5EF4-FFF2-40B4-BE49-F238E27FC236}">
                <a16:creationId xmlns:a16="http://schemas.microsoft.com/office/drawing/2014/main" id="{588D6FBA-AFA8-9B36-D9D6-41612BBE46D2}"/>
              </a:ext>
            </a:extLst>
          </p:cNvPr>
          <p:cNvSpPr>
            <a:spLocks noGrp="1"/>
          </p:cNvSpPr>
          <p:nvPr>
            <p:ph type="sldNum" sz="quarter" idx="12"/>
          </p:nvPr>
        </p:nvSpPr>
        <p:spPr/>
        <p:txBody>
          <a:bodyPr/>
          <a:lstStyle/>
          <a:p>
            <a:r>
              <a:rPr lang="en-US"/>
              <a:t>PAGE  </a:t>
            </a:r>
            <a:fld id="{93005692-73BE-493E-93AB-ECD6027A7652}" type="slidenum">
              <a:rPr lang="en-US" smtClean="0"/>
              <a:pPr/>
              <a:t>24</a:t>
            </a:fld>
            <a:endParaRPr lang="en-US" dirty="0"/>
          </a:p>
        </p:txBody>
      </p:sp>
    </p:spTree>
    <p:extLst>
      <p:ext uri="{BB962C8B-B14F-4D97-AF65-F5344CB8AC3E}">
        <p14:creationId xmlns:p14="http://schemas.microsoft.com/office/powerpoint/2010/main" val="4688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E329-0041-5FAA-ADF3-6C748D35641B}"/>
              </a:ext>
            </a:extLst>
          </p:cNvPr>
          <p:cNvSpPr>
            <a:spLocks noGrp="1"/>
          </p:cNvSpPr>
          <p:nvPr>
            <p:ph type="ctrTitle"/>
          </p:nvPr>
        </p:nvSpPr>
        <p:spPr>
          <a:xfrm>
            <a:off x="960521" y="2505075"/>
            <a:ext cx="8770620" cy="1926564"/>
          </a:xfrm>
        </p:spPr>
        <p:txBody>
          <a:bodyPr/>
          <a:lstStyle/>
          <a:p>
            <a:r>
              <a:rPr lang="en-US" altLang="zh-CN" dirty="0" err="1"/>
              <a:t>TIGERScore</a:t>
            </a:r>
            <a:r>
              <a:rPr lang="en-US" altLang="zh-CN" dirty="0"/>
              <a:t>: Towards Building Explainable Metric for all text generation tasks</a:t>
            </a:r>
            <a:endParaRPr lang="en-US" dirty="0"/>
          </a:p>
        </p:txBody>
      </p:sp>
      <p:sp>
        <p:nvSpPr>
          <p:cNvPr id="3" name="Subtitle 2">
            <a:extLst>
              <a:ext uri="{FF2B5EF4-FFF2-40B4-BE49-F238E27FC236}">
                <a16:creationId xmlns:a16="http://schemas.microsoft.com/office/drawing/2014/main" id="{3A85B00E-8601-97A0-3694-60D5F84F1422}"/>
              </a:ext>
            </a:extLst>
          </p:cNvPr>
          <p:cNvSpPr>
            <a:spLocks noGrp="1"/>
          </p:cNvSpPr>
          <p:nvPr>
            <p:ph type="subTitle" idx="1"/>
          </p:nvPr>
        </p:nvSpPr>
        <p:spPr/>
        <p:txBody>
          <a:bodyPr>
            <a:normAutofit/>
          </a:bodyPr>
          <a:lstStyle/>
          <a:p>
            <a:r>
              <a:rPr lang="en-US" sz="1800" dirty="0" err="1"/>
              <a:t>Dongfu</a:t>
            </a:r>
            <a:r>
              <a:rPr lang="en-US" sz="1800" dirty="0"/>
              <a:t> Jiang, </a:t>
            </a:r>
            <a:r>
              <a:rPr lang="en-US" sz="1800" dirty="0" err="1"/>
              <a:t>Yishan</a:t>
            </a:r>
            <a:r>
              <a:rPr lang="en-US" sz="1800" dirty="0"/>
              <a:t> Li, Ge Zhang, </a:t>
            </a:r>
            <a:r>
              <a:rPr lang="en-US" sz="1800" dirty="0" err="1"/>
              <a:t>Wenhao</a:t>
            </a:r>
            <a:r>
              <a:rPr lang="en-US" sz="1800" dirty="0"/>
              <a:t> Huang, Bill Yuchen Lin, </a:t>
            </a:r>
            <a:r>
              <a:rPr lang="en-US" sz="1800" dirty="0" err="1"/>
              <a:t>Wenhu</a:t>
            </a:r>
            <a:r>
              <a:rPr lang="en-US" sz="1800" dirty="0"/>
              <a:t> Chen</a:t>
            </a:r>
          </a:p>
        </p:txBody>
      </p:sp>
      <p:sp>
        <p:nvSpPr>
          <p:cNvPr id="5" name="Slide Number Placeholder 4">
            <a:extLst>
              <a:ext uri="{FF2B5EF4-FFF2-40B4-BE49-F238E27FC236}">
                <a16:creationId xmlns:a16="http://schemas.microsoft.com/office/drawing/2014/main" id="{3707BB4C-F634-F7CC-28D7-C9A486D21BC7}"/>
              </a:ext>
            </a:extLst>
          </p:cNvPr>
          <p:cNvSpPr>
            <a:spLocks noGrp="1"/>
          </p:cNvSpPr>
          <p:nvPr>
            <p:ph type="sldNum" sz="quarter" idx="12"/>
          </p:nvPr>
        </p:nvSpPr>
        <p:spPr/>
        <p:txBody>
          <a:bodyPr/>
          <a:lstStyle/>
          <a:p>
            <a:r>
              <a:rPr lang="en-US"/>
              <a:t>PAGE  </a:t>
            </a:r>
            <a:fld id="{93005692-73BE-493E-93AB-ECD6027A7652}" type="slidenum">
              <a:rPr lang="en-US" smtClean="0"/>
              <a:pPr/>
              <a:t>25</a:t>
            </a:fld>
            <a:endParaRPr lang="en-US" dirty="0"/>
          </a:p>
        </p:txBody>
      </p:sp>
    </p:spTree>
    <p:extLst>
      <p:ext uri="{BB962C8B-B14F-4D97-AF65-F5344CB8AC3E}">
        <p14:creationId xmlns:p14="http://schemas.microsoft.com/office/powerpoint/2010/main" val="2022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10E3E-8122-6968-55EB-62C45FE91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FBCB0-CA07-13F5-3D07-7A060FFB0569}"/>
              </a:ext>
            </a:extLst>
          </p:cNvPr>
          <p:cNvSpPr>
            <a:spLocks noGrp="1"/>
          </p:cNvSpPr>
          <p:nvPr>
            <p:ph type="title"/>
          </p:nvPr>
        </p:nvSpPr>
        <p:spPr/>
        <p:txBody>
          <a:bodyPr/>
          <a:lstStyle/>
          <a:p>
            <a:r>
              <a:rPr lang="en-US" dirty="0"/>
              <a:t>Introduction: Current Issues</a:t>
            </a:r>
          </a:p>
        </p:txBody>
      </p:sp>
      <p:sp>
        <p:nvSpPr>
          <p:cNvPr id="3" name="Content Placeholder 2">
            <a:extLst>
              <a:ext uri="{FF2B5EF4-FFF2-40B4-BE49-F238E27FC236}">
                <a16:creationId xmlns:a16="http://schemas.microsoft.com/office/drawing/2014/main" id="{C84CD46F-6DBB-CD2E-17AC-90364BF54ADE}"/>
              </a:ext>
            </a:extLst>
          </p:cNvPr>
          <p:cNvSpPr>
            <a:spLocks noGrp="1"/>
          </p:cNvSpPr>
          <p:nvPr>
            <p:ph idx="1"/>
          </p:nvPr>
        </p:nvSpPr>
        <p:spPr/>
        <p:txBody>
          <a:bodyPr/>
          <a:lstStyle/>
          <a:p>
            <a:r>
              <a:rPr lang="en-US" altLang="zh-CN" dirty="0"/>
              <a:t>Dependency on references: </a:t>
            </a:r>
          </a:p>
          <a:p>
            <a:pPr lvl="1"/>
            <a:r>
              <a:rPr lang="en-US" altLang="zh-CN" dirty="0"/>
              <a:t>ROUGE, BLEU, COMET</a:t>
            </a:r>
            <a:r>
              <a:rPr lang="en-CA" altLang="zh-CN" dirty="0"/>
              <a:t>,</a:t>
            </a:r>
            <a:r>
              <a:rPr lang="zh-CN" altLang="en-US" dirty="0"/>
              <a:t> </a:t>
            </a:r>
            <a:r>
              <a:rPr lang="en-US" altLang="zh-CN" dirty="0" err="1"/>
              <a:t>InstructScore</a:t>
            </a:r>
            <a:endParaRPr lang="en-US" altLang="zh-CN" dirty="0"/>
          </a:p>
          <a:p>
            <a:r>
              <a:rPr lang="en-US" dirty="0"/>
              <a:t>Limited to specific domains: </a:t>
            </a:r>
          </a:p>
          <a:p>
            <a:pPr lvl="1"/>
            <a:r>
              <a:rPr lang="en-US" dirty="0"/>
              <a:t>COMET for translation</a:t>
            </a:r>
          </a:p>
          <a:p>
            <a:pPr lvl="1"/>
            <a:r>
              <a:rPr lang="en-US" dirty="0"/>
              <a:t>BLEURT for translation, data2text	</a:t>
            </a:r>
          </a:p>
          <a:p>
            <a:r>
              <a:rPr lang="en-US" altLang="zh-CN" dirty="0"/>
              <a:t>Lack of Attributions:</a:t>
            </a:r>
          </a:p>
          <a:p>
            <a:pPr lvl="1"/>
            <a:r>
              <a:rPr lang="en-US" dirty="0" err="1"/>
              <a:t>BARTScore</a:t>
            </a:r>
            <a:r>
              <a:rPr lang="en-US" dirty="0"/>
              <a:t>, </a:t>
            </a:r>
            <a:r>
              <a:rPr lang="en-US" dirty="0" err="1"/>
              <a:t>BERTScore</a:t>
            </a:r>
            <a:r>
              <a:rPr lang="en-US" dirty="0"/>
              <a:t>, </a:t>
            </a:r>
            <a:r>
              <a:rPr lang="en-US" dirty="0" err="1"/>
              <a:t>GPTScore</a:t>
            </a:r>
            <a:r>
              <a:rPr lang="en-US" dirty="0"/>
              <a:t>, </a:t>
            </a:r>
            <a:r>
              <a:rPr lang="en-US" dirty="0" err="1"/>
              <a:t>etc</a:t>
            </a:r>
            <a:r>
              <a:rPr lang="en-US" dirty="0"/>
              <a:t>, only outputs a unreadable number as score</a:t>
            </a:r>
          </a:p>
        </p:txBody>
      </p:sp>
      <p:sp>
        <p:nvSpPr>
          <p:cNvPr id="7" name="Slide Number Placeholder 6">
            <a:extLst>
              <a:ext uri="{FF2B5EF4-FFF2-40B4-BE49-F238E27FC236}">
                <a16:creationId xmlns:a16="http://schemas.microsoft.com/office/drawing/2014/main" id="{4F7B714D-B9DF-E348-20FE-62489492720D}"/>
              </a:ext>
            </a:extLst>
          </p:cNvPr>
          <p:cNvSpPr>
            <a:spLocks noGrp="1"/>
          </p:cNvSpPr>
          <p:nvPr>
            <p:ph type="sldNum" sz="quarter" idx="12"/>
          </p:nvPr>
        </p:nvSpPr>
        <p:spPr/>
        <p:txBody>
          <a:bodyPr/>
          <a:lstStyle/>
          <a:p>
            <a:r>
              <a:rPr lang="en-US" dirty="0"/>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86126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A48ED-FD23-79F3-3949-0DD99B5B4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D7E3F-8E96-723A-6E71-0150707AE84B}"/>
              </a:ext>
            </a:extLst>
          </p:cNvPr>
          <p:cNvSpPr>
            <a:spLocks noGrp="1"/>
          </p:cNvSpPr>
          <p:nvPr>
            <p:ph type="title"/>
          </p:nvPr>
        </p:nvSpPr>
        <p:spPr/>
        <p:txBody>
          <a:bodyPr/>
          <a:lstStyle/>
          <a:p>
            <a:r>
              <a:rPr lang="en-US" dirty="0"/>
              <a:t>Introduction: Universal Metric</a:t>
            </a:r>
          </a:p>
        </p:txBody>
      </p:sp>
      <p:sp>
        <p:nvSpPr>
          <p:cNvPr id="3" name="Content Placeholder 2">
            <a:extLst>
              <a:ext uri="{FF2B5EF4-FFF2-40B4-BE49-F238E27FC236}">
                <a16:creationId xmlns:a16="http://schemas.microsoft.com/office/drawing/2014/main" id="{666D9021-CA92-2A69-1AB1-0716D2EF3696}"/>
              </a:ext>
            </a:extLst>
          </p:cNvPr>
          <p:cNvSpPr>
            <a:spLocks noGrp="1"/>
          </p:cNvSpPr>
          <p:nvPr>
            <p:ph idx="1"/>
          </p:nvPr>
        </p:nvSpPr>
        <p:spPr>
          <a:xfrm>
            <a:off x="259882" y="1413164"/>
            <a:ext cx="11569729" cy="550248"/>
          </a:xfrm>
        </p:spPr>
        <p:txBody>
          <a:bodyPr/>
          <a:lstStyle/>
          <a:p>
            <a:pPr marL="0" indent="0">
              <a:buNone/>
            </a:pPr>
            <a:r>
              <a:rPr lang="en-US" dirty="0"/>
              <a:t>What is a good universal metric?</a:t>
            </a:r>
          </a:p>
        </p:txBody>
      </p:sp>
      <p:sp>
        <p:nvSpPr>
          <p:cNvPr id="7" name="Slide Number Placeholder 6">
            <a:extLst>
              <a:ext uri="{FF2B5EF4-FFF2-40B4-BE49-F238E27FC236}">
                <a16:creationId xmlns:a16="http://schemas.microsoft.com/office/drawing/2014/main" id="{4DB89D20-170E-1798-36CE-23E3492286B2}"/>
              </a:ext>
            </a:extLst>
          </p:cNvPr>
          <p:cNvSpPr>
            <a:spLocks noGrp="1"/>
          </p:cNvSpPr>
          <p:nvPr>
            <p:ph type="sldNum" sz="quarter" idx="12"/>
          </p:nvPr>
        </p:nvSpPr>
        <p:spPr/>
        <p:txBody>
          <a:bodyPr/>
          <a:lstStyle/>
          <a:p>
            <a:r>
              <a:rPr lang="en-US" dirty="0"/>
              <a:t>PAGE  </a:t>
            </a:r>
            <a:fld id="{93005692-73BE-493E-93AB-ECD6027A7652}" type="slidenum">
              <a:rPr lang="en-US" smtClean="0"/>
              <a:pPr/>
              <a:t>27</a:t>
            </a:fld>
            <a:endParaRPr lang="en-US" dirty="0"/>
          </a:p>
        </p:txBody>
      </p:sp>
      <p:cxnSp>
        <p:nvCxnSpPr>
          <p:cNvPr id="5" name="直接连接符 4">
            <a:extLst>
              <a:ext uri="{FF2B5EF4-FFF2-40B4-BE49-F238E27FC236}">
                <a16:creationId xmlns:a16="http://schemas.microsoft.com/office/drawing/2014/main" id="{25C0466A-4537-41D8-ED04-1748A0247287}"/>
              </a:ext>
            </a:extLst>
          </p:cNvPr>
          <p:cNvCxnSpPr>
            <a:cxnSpLocks/>
          </p:cNvCxnSpPr>
          <p:nvPr/>
        </p:nvCxnSpPr>
        <p:spPr>
          <a:xfrm>
            <a:off x="3695679" y="2452606"/>
            <a:ext cx="0" cy="3537742"/>
          </a:xfrm>
          <a:prstGeom prst="line">
            <a:avLst/>
          </a:prstGeom>
          <a:ln w="12700">
            <a:prstDash val="dash"/>
          </a:ln>
        </p:spPr>
        <p:style>
          <a:lnRef idx="2">
            <a:schemeClr val="accent5"/>
          </a:lnRef>
          <a:fillRef idx="0">
            <a:schemeClr val="accent5"/>
          </a:fillRef>
          <a:effectRef idx="1">
            <a:schemeClr val="accent5"/>
          </a:effectRef>
          <a:fontRef idx="minor">
            <a:schemeClr val="tx1"/>
          </a:fontRef>
        </p:style>
      </p:cxnSp>
      <p:cxnSp>
        <p:nvCxnSpPr>
          <p:cNvPr id="8" name="直接连接符 7">
            <a:extLst>
              <a:ext uri="{FF2B5EF4-FFF2-40B4-BE49-F238E27FC236}">
                <a16:creationId xmlns:a16="http://schemas.microsoft.com/office/drawing/2014/main" id="{E836C9C6-7775-EAC6-9070-ECAF5ED7E6B1}"/>
              </a:ext>
            </a:extLst>
          </p:cNvPr>
          <p:cNvCxnSpPr>
            <a:cxnSpLocks/>
          </p:cNvCxnSpPr>
          <p:nvPr/>
        </p:nvCxnSpPr>
        <p:spPr>
          <a:xfrm>
            <a:off x="7681277" y="2496519"/>
            <a:ext cx="0" cy="3493829"/>
          </a:xfrm>
          <a:prstGeom prst="line">
            <a:avLst/>
          </a:prstGeom>
          <a:ln w="12700">
            <a:prstDash val="dash"/>
          </a:ln>
        </p:spPr>
        <p:style>
          <a:lnRef idx="2">
            <a:schemeClr val="accent5"/>
          </a:lnRef>
          <a:fillRef idx="0">
            <a:schemeClr val="accent5"/>
          </a:fillRef>
          <a:effectRef idx="1">
            <a:schemeClr val="accent5"/>
          </a:effectRef>
          <a:fontRef idx="minor">
            <a:schemeClr val="tx1"/>
          </a:fontRef>
        </p:style>
      </p:cxnSp>
      <p:sp>
        <p:nvSpPr>
          <p:cNvPr id="9" name="矩形 8">
            <a:extLst>
              <a:ext uri="{FF2B5EF4-FFF2-40B4-BE49-F238E27FC236}">
                <a16:creationId xmlns:a16="http://schemas.microsoft.com/office/drawing/2014/main" id="{B088942C-C73A-17B7-0B87-71A91857C87D}"/>
              </a:ext>
            </a:extLst>
          </p:cNvPr>
          <p:cNvSpPr/>
          <p:nvPr/>
        </p:nvSpPr>
        <p:spPr>
          <a:xfrm>
            <a:off x="316687" y="5005954"/>
            <a:ext cx="782665"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input</a:t>
            </a:r>
          </a:p>
        </p:txBody>
      </p:sp>
      <p:sp>
        <p:nvSpPr>
          <p:cNvPr id="10" name="矩形 9">
            <a:extLst>
              <a:ext uri="{FF2B5EF4-FFF2-40B4-BE49-F238E27FC236}">
                <a16:creationId xmlns:a16="http://schemas.microsoft.com/office/drawing/2014/main" id="{B94E5F16-A09B-9A8D-217A-7F7F881CD244}"/>
              </a:ext>
            </a:extLst>
          </p:cNvPr>
          <p:cNvSpPr/>
          <p:nvPr/>
        </p:nvSpPr>
        <p:spPr>
          <a:xfrm>
            <a:off x="1225394" y="5005954"/>
            <a:ext cx="861972"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output</a:t>
            </a:r>
          </a:p>
        </p:txBody>
      </p:sp>
      <p:sp>
        <p:nvSpPr>
          <p:cNvPr id="11" name="矩形 10">
            <a:extLst>
              <a:ext uri="{FF2B5EF4-FFF2-40B4-BE49-F238E27FC236}">
                <a16:creationId xmlns:a16="http://schemas.microsoft.com/office/drawing/2014/main" id="{D7E6822F-0830-9307-6F81-3B09957F8B49}"/>
              </a:ext>
            </a:extLst>
          </p:cNvPr>
          <p:cNvSpPr/>
          <p:nvPr/>
        </p:nvSpPr>
        <p:spPr>
          <a:xfrm>
            <a:off x="2180886" y="5005954"/>
            <a:ext cx="1263349"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reference</a:t>
            </a:r>
          </a:p>
        </p:txBody>
      </p:sp>
      <p:sp>
        <p:nvSpPr>
          <p:cNvPr id="12" name="椭圆 11">
            <a:extLst>
              <a:ext uri="{FF2B5EF4-FFF2-40B4-BE49-F238E27FC236}">
                <a16:creationId xmlns:a16="http://schemas.microsoft.com/office/drawing/2014/main" id="{BDC4CCBC-B11B-D03B-C81B-2BAD3AC2AFF8}"/>
              </a:ext>
            </a:extLst>
          </p:cNvPr>
          <p:cNvSpPr/>
          <p:nvPr/>
        </p:nvSpPr>
        <p:spPr>
          <a:xfrm>
            <a:off x="1225394" y="3957235"/>
            <a:ext cx="1204993" cy="47657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a:t>Metric</a:t>
            </a:r>
          </a:p>
        </p:txBody>
      </p:sp>
      <p:cxnSp>
        <p:nvCxnSpPr>
          <p:cNvPr id="14" name="直接箭头连接符 13">
            <a:extLst>
              <a:ext uri="{FF2B5EF4-FFF2-40B4-BE49-F238E27FC236}">
                <a16:creationId xmlns:a16="http://schemas.microsoft.com/office/drawing/2014/main" id="{80C3524A-6E1F-8BCD-F07E-9EFE44D1BEA4}"/>
              </a:ext>
            </a:extLst>
          </p:cNvPr>
          <p:cNvCxnSpPr>
            <a:cxnSpLocks/>
            <a:stCxn id="9" idx="0"/>
            <a:endCxn id="12" idx="4"/>
          </p:cNvCxnSpPr>
          <p:nvPr/>
        </p:nvCxnSpPr>
        <p:spPr>
          <a:xfrm flipV="1">
            <a:off x="708020" y="4433807"/>
            <a:ext cx="1119871" cy="572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0EFE85D-D97B-2298-DBCE-7621C066B369}"/>
              </a:ext>
            </a:extLst>
          </p:cNvPr>
          <p:cNvCxnSpPr>
            <a:cxnSpLocks/>
            <a:stCxn id="10" idx="0"/>
            <a:endCxn id="12" idx="4"/>
          </p:cNvCxnSpPr>
          <p:nvPr/>
        </p:nvCxnSpPr>
        <p:spPr>
          <a:xfrm flipV="1">
            <a:off x="1656380" y="4433807"/>
            <a:ext cx="171511" cy="572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D721B05-0B11-4A05-95CF-B5072E9D1AD9}"/>
              </a:ext>
            </a:extLst>
          </p:cNvPr>
          <p:cNvCxnSpPr>
            <a:cxnSpLocks/>
            <a:stCxn id="11" idx="0"/>
            <a:endCxn id="12" idx="4"/>
          </p:cNvCxnSpPr>
          <p:nvPr/>
        </p:nvCxnSpPr>
        <p:spPr>
          <a:xfrm flipH="1" flipV="1">
            <a:off x="1827891" y="4433807"/>
            <a:ext cx="984670" cy="572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十字形 18">
            <a:extLst>
              <a:ext uri="{FF2B5EF4-FFF2-40B4-BE49-F238E27FC236}">
                <a16:creationId xmlns:a16="http://schemas.microsoft.com/office/drawing/2014/main" id="{B732E166-E8C6-6474-60F9-5BB9D62A07A7}"/>
              </a:ext>
            </a:extLst>
          </p:cNvPr>
          <p:cNvSpPr/>
          <p:nvPr/>
        </p:nvSpPr>
        <p:spPr>
          <a:xfrm rot="2700000">
            <a:off x="2235809" y="4604637"/>
            <a:ext cx="279642" cy="271177"/>
          </a:xfrm>
          <a:prstGeom prst="plus">
            <a:avLst>
              <a:gd name="adj" fmla="val 4054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0" name="矩形 19">
            <a:extLst>
              <a:ext uri="{FF2B5EF4-FFF2-40B4-BE49-F238E27FC236}">
                <a16:creationId xmlns:a16="http://schemas.microsoft.com/office/drawing/2014/main" id="{3B86C1C7-4B6A-0FD1-954F-2F086C2EB6A3}"/>
              </a:ext>
            </a:extLst>
          </p:cNvPr>
          <p:cNvSpPr/>
          <p:nvPr/>
        </p:nvSpPr>
        <p:spPr>
          <a:xfrm>
            <a:off x="1089919" y="3067372"/>
            <a:ext cx="1475941" cy="3177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eval results</a:t>
            </a:r>
            <a:endParaRPr lang="en-CA" dirty="0"/>
          </a:p>
        </p:txBody>
      </p:sp>
      <p:cxnSp>
        <p:nvCxnSpPr>
          <p:cNvPr id="22" name="直接箭头连接符 21">
            <a:extLst>
              <a:ext uri="{FF2B5EF4-FFF2-40B4-BE49-F238E27FC236}">
                <a16:creationId xmlns:a16="http://schemas.microsoft.com/office/drawing/2014/main" id="{B3D1C54B-E2FA-5FB6-3978-47CEEFD37BA7}"/>
              </a:ext>
            </a:extLst>
          </p:cNvPr>
          <p:cNvCxnSpPr>
            <a:stCxn id="12" idx="0"/>
            <a:endCxn id="20" idx="2"/>
          </p:cNvCxnSpPr>
          <p:nvPr/>
        </p:nvCxnSpPr>
        <p:spPr>
          <a:xfrm flipH="1" flipV="1">
            <a:off x="1827890" y="3385088"/>
            <a:ext cx="1" cy="572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195AF551-C3D6-BE9B-CC1D-F6820BB4EC8D}"/>
              </a:ext>
            </a:extLst>
          </p:cNvPr>
          <p:cNvSpPr/>
          <p:nvPr/>
        </p:nvSpPr>
        <p:spPr>
          <a:xfrm>
            <a:off x="4083354" y="3982771"/>
            <a:ext cx="782665"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input</a:t>
            </a:r>
          </a:p>
        </p:txBody>
      </p:sp>
      <p:sp>
        <p:nvSpPr>
          <p:cNvPr id="38" name="矩形 37">
            <a:extLst>
              <a:ext uri="{FF2B5EF4-FFF2-40B4-BE49-F238E27FC236}">
                <a16:creationId xmlns:a16="http://schemas.microsoft.com/office/drawing/2014/main" id="{E5164B57-F187-9E2D-F1EB-69F9209FEB4D}"/>
              </a:ext>
            </a:extLst>
          </p:cNvPr>
          <p:cNvSpPr/>
          <p:nvPr/>
        </p:nvSpPr>
        <p:spPr>
          <a:xfrm>
            <a:off x="4992061" y="3982771"/>
            <a:ext cx="861972"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output</a:t>
            </a:r>
          </a:p>
        </p:txBody>
      </p:sp>
      <p:sp>
        <p:nvSpPr>
          <p:cNvPr id="39" name="矩形 38">
            <a:extLst>
              <a:ext uri="{FF2B5EF4-FFF2-40B4-BE49-F238E27FC236}">
                <a16:creationId xmlns:a16="http://schemas.microsoft.com/office/drawing/2014/main" id="{D2BEAC5C-55EE-7B94-50CC-0479A30A9751}"/>
              </a:ext>
            </a:extLst>
          </p:cNvPr>
          <p:cNvSpPr/>
          <p:nvPr/>
        </p:nvSpPr>
        <p:spPr>
          <a:xfrm>
            <a:off x="5947553" y="3982771"/>
            <a:ext cx="1263349"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reference</a:t>
            </a:r>
          </a:p>
        </p:txBody>
      </p:sp>
      <p:sp>
        <p:nvSpPr>
          <p:cNvPr id="40" name="椭圆 39">
            <a:extLst>
              <a:ext uri="{FF2B5EF4-FFF2-40B4-BE49-F238E27FC236}">
                <a16:creationId xmlns:a16="http://schemas.microsoft.com/office/drawing/2014/main" id="{034EAB70-7EE8-6AAF-03CD-DFFD9170AD97}"/>
              </a:ext>
            </a:extLst>
          </p:cNvPr>
          <p:cNvSpPr/>
          <p:nvPr/>
        </p:nvSpPr>
        <p:spPr>
          <a:xfrm>
            <a:off x="4985505" y="3017004"/>
            <a:ext cx="1204993" cy="47657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a:t>Metric</a:t>
            </a:r>
          </a:p>
        </p:txBody>
      </p:sp>
      <p:cxnSp>
        <p:nvCxnSpPr>
          <p:cNvPr id="41" name="直接箭头连接符 40">
            <a:extLst>
              <a:ext uri="{FF2B5EF4-FFF2-40B4-BE49-F238E27FC236}">
                <a16:creationId xmlns:a16="http://schemas.microsoft.com/office/drawing/2014/main" id="{B6D4EA80-EA67-D10D-3A86-BB2333F60420}"/>
              </a:ext>
            </a:extLst>
          </p:cNvPr>
          <p:cNvCxnSpPr>
            <a:cxnSpLocks/>
            <a:stCxn id="37" idx="0"/>
            <a:endCxn id="40" idx="4"/>
          </p:cNvCxnSpPr>
          <p:nvPr/>
        </p:nvCxnSpPr>
        <p:spPr>
          <a:xfrm flipV="1">
            <a:off x="4474687" y="3493576"/>
            <a:ext cx="1113315"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C137452-B883-75F0-D52D-58ED044D281A}"/>
              </a:ext>
            </a:extLst>
          </p:cNvPr>
          <p:cNvCxnSpPr>
            <a:cxnSpLocks/>
            <a:stCxn id="38" idx="0"/>
            <a:endCxn id="40" idx="4"/>
          </p:cNvCxnSpPr>
          <p:nvPr/>
        </p:nvCxnSpPr>
        <p:spPr>
          <a:xfrm flipV="1">
            <a:off x="5423047" y="3493576"/>
            <a:ext cx="164955"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1D991E7-876C-2BAF-4288-7AA31BBE0910}"/>
              </a:ext>
            </a:extLst>
          </p:cNvPr>
          <p:cNvCxnSpPr>
            <a:cxnSpLocks/>
            <a:stCxn id="39" idx="0"/>
            <a:endCxn id="40" idx="4"/>
          </p:cNvCxnSpPr>
          <p:nvPr/>
        </p:nvCxnSpPr>
        <p:spPr>
          <a:xfrm flipH="1" flipV="1">
            <a:off x="5588002" y="3493576"/>
            <a:ext cx="991226"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十字形 43">
            <a:extLst>
              <a:ext uri="{FF2B5EF4-FFF2-40B4-BE49-F238E27FC236}">
                <a16:creationId xmlns:a16="http://schemas.microsoft.com/office/drawing/2014/main" id="{F2EF780D-DA61-C4CA-D0D5-BD3847E7EBB4}"/>
              </a:ext>
            </a:extLst>
          </p:cNvPr>
          <p:cNvSpPr/>
          <p:nvPr/>
        </p:nvSpPr>
        <p:spPr>
          <a:xfrm rot="2700000">
            <a:off x="5939322" y="3602584"/>
            <a:ext cx="279642" cy="271177"/>
          </a:xfrm>
          <a:prstGeom prst="plus">
            <a:avLst>
              <a:gd name="adj" fmla="val 4054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45" name="矩形 44">
            <a:extLst>
              <a:ext uri="{FF2B5EF4-FFF2-40B4-BE49-F238E27FC236}">
                <a16:creationId xmlns:a16="http://schemas.microsoft.com/office/drawing/2014/main" id="{589E166D-F8E7-0969-EDB0-6D56E524C289}"/>
              </a:ext>
            </a:extLst>
          </p:cNvPr>
          <p:cNvSpPr/>
          <p:nvPr/>
        </p:nvSpPr>
        <p:spPr>
          <a:xfrm>
            <a:off x="4850030" y="2452606"/>
            <a:ext cx="1475941" cy="3177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eval results</a:t>
            </a:r>
            <a:endParaRPr lang="en-CA" dirty="0"/>
          </a:p>
        </p:txBody>
      </p:sp>
      <p:cxnSp>
        <p:nvCxnSpPr>
          <p:cNvPr id="46" name="直接箭头连接符 45">
            <a:extLst>
              <a:ext uri="{FF2B5EF4-FFF2-40B4-BE49-F238E27FC236}">
                <a16:creationId xmlns:a16="http://schemas.microsoft.com/office/drawing/2014/main" id="{1FC4C88D-5F28-1BBA-73BF-8DBC9D4D33C5}"/>
              </a:ext>
            </a:extLst>
          </p:cNvPr>
          <p:cNvCxnSpPr>
            <a:stCxn id="40" idx="0"/>
            <a:endCxn id="45" idx="2"/>
          </p:cNvCxnSpPr>
          <p:nvPr/>
        </p:nvCxnSpPr>
        <p:spPr>
          <a:xfrm flipH="1" flipV="1">
            <a:off x="5588001" y="2770322"/>
            <a:ext cx="1" cy="24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48E543BA-C976-E9AD-6FDC-B3CAAA4FF598}"/>
              </a:ext>
            </a:extLst>
          </p:cNvPr>
          <p:cNvSpPr/>
          <p:nvPr/>
        </p:nvSpPr>
        <p:spPr>
          <a:xfrm>
            <a:off x="4094256" y="4719880"/>
            <a:ext cx="1759777"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summarization</a:t>
            </a:r>
            <a:endParaRPr lang="en-CA" dirty="0"/>
          </a:p>
        </p:txBody>
      </p:sp>
      <p:sp>
        <p:nvSpPr>
          <p:cNvPr id="55" name="左大括号 54">
            <a:extLst>
              <a:ext uri="{FF2B5EF4-FFF2-40B4-BE49-F238E27FC236}">
                <a16:creationId xmlns:a16="http://schemas.microsoft.com/office/drawing/2014/main" id="{C76E2440-C147-BE86-DDF4-40FDA4D03BD0}"/>
              </a:ext>
            </a:extLst>
          </p:cNvPr>
          <p:cNvSpPr/>
          <p:nvPr/>
        </p:nvSpPr>
        <p:spPr>
          <a:xfrm rot="5400000">
            <a:off x="5525927" y="2975912"/>
            <a:ext cx="207694" cy="3092841"/>
          </a:xfrm>
          <a:prstGeom prst="leftBrace">
            <a:avLst>
              <a:gd name="adj1" fmla="val 47509"/>
              <a:gd name="adj2" fmla="val 501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6" name="矩形: 圆角 55">
            <a:extLst>
              <a:ext uri="{FF2B5EF4-FFF2-40B4-BE49-F238E27FC236}">
                <a16:creationId xmlns:a16="http://schemas.microsoft.com/office/drawing/2014/main" id="{7A1C0672-224E-2556-8D73-4547ECBB3E8B}"/>
              </a:ext>
            </a:extLst>
          </p:cNvPr>
          <p:cNvSpPr/>
          <p:nvPr/>
        </p:nvSpPr>
        <p:spPr>
          <a:xfrm>
            <a:off x="5915658" y="4716442"/>
            <a:ext cx="1327138"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translation</a:t>
            </a:r>
            <a:endParaRPr lang="en-CA" dirty="0"/>
          </a:p>
        </p:txBody>
      </p:sp>
      <p:sp>
        <p:nvSpPr>
          <p:cNvPr id="57" name="矩形: 圆角 56">
            <a:extLst>
              <a:ext uri="{FF2B5EF4-FFF2-40B4-BE49-F238E27FC236}">
                <a16:creationId xmlns:a16="http://schemas.microsoft.com/office/drawing/2014/main" id="{3F348F3A-7142-DCF1-621C-3B08B30FD005}"/>
              </a:ext>
            </a:extLst>
          </p:cNvPr>
          <p:cNvSpPr/>
          <p:nvPr/>
        </p:nvSpPr>
        <p:spPr>
          <a:xfrm>
            <a:off x="4091102" y="5055861"/>
            <a:ext cx="1342563"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data2text</a:t>
            </a:r>
            <a:endParaRPr lang="en-CA" dirty="0"/>
          </a:p>
        </p:txBody>
      </p:sp>
      <p:sp>
        <p:nvSpPr>
          <p:cNvPr id="58" name="矩形: 圆角 57">
            <a:extLst>
              <a:ext uri="{FF2B5EF4-FFF2-40B4-BE49-F238E27FC236}">
                <a16:creationId xmlns:a16="http://schemas.microsoft.com/office/drawing/2014/main" id="{B0B29E82-0EFB-131E-F203-35C9C3C96AE9}"/>
              </a:ext>
            </a:extLst>
          </p:cNvPr>
          <p:cNvSpPr/>
          <p:nvPr/>
        </p:nvSpPr>
        <p:spPr>
          <a:xfrm>
            <a:off x="5525531" y="5057306"/>
            <a:ext cx="1717265"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long-form QA</a:t>
            </a:r>
            <a:endParaRPr lang="en-CA" dirty="0"/>
          </a:p>
        </p:txBody>
      </p:sp>
      <p:sp>
        <p:nvSpPr>
          <p:cNvPr id="59" name="矩形: 圆角 58">
            <a:extLst>
              <a:ext uri="{FF2B5EF4-FFF2-40B4-BE49-F238E27FC236}">
                <a16:creationId xmlns:a16="http://schemas.microsoft.com/office/drawing/2014/main" id="{2806E948-6B99-3288-3847-EF3419B44C1A}"/>
              </a:ext>
            </a:extLst>
          </p:cNvPr>
          <p:cNvSpPr/>
          <p:nvPr/>
        </p:nvSpPr>
        <p:spPr>
          <a:xfrm>
            <a:off x="4083353" y="5394733"/>
            <a:ext cx="2355108"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instruction-following</a:t>
            </a:r>
          </a:p>
        </p:txBody>
      </p:sp>
      <p:sp>
        <p:nvSpPr>
          <p:cNvPr id="60" name="矩形: 圆角 59">
            <a:extLst>
              <a:ext uri="{FF2B5EF4-FFF2-40B4-BE49-F238E27FC236}">
                <a16:creationId xmlns:a16="http://schemas.microsoft.com/office/drawing/2014/main" id="{2193ADF4-120C-7D73-AC2B-71C5A4D94349}"/>
              </a:ext>
            </a:extLst>
          </p:cNvPr>
          <p:cNvSpPr/>
          <p:nvPr/>
        </p:nvSpPr>
        <p:spPr>
          <a:xfrm>
            <a:off x="6492149" y="5394733"/>
            <a:ext cx="750647"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math</a:t>
            </a:r>
          </a:p>
        </p:txBody>
      </p:sp>
      <mc:AlternateContent xmlns:mc="http://schemas.openxmlformats.org/markup-compatibility/2006" xmlns:a14="http://schemas.microsoft.com/office/drawing/2010/main">
        <mc:Choice Requires="a14">
          <p:sp>
            <p:nvSpPr>
              <p:cNvPr id="61" name="矩形: 圆角 60">
                <a:extLst>
                  <a:ext uri="{FF2B5EF4-FFF2-40B4-BE49-F238E27FC236}">
                    <a16:creationId xmlns:a16="http://schemas.microsoft.com/office/drawing/2014/main" id="{66E6201F-028A-9256-B326-281BF0DD3C4A}"/>
                  </a:ext>
                </a:extLst>
              </p:cNvPr>
              <p:cNvSpPr/>
              <p:nvPr/>
            </p:nvSpPr>
            <p:spPr>
              <a:xfrm>
                <a:off x="4088226" y="5721762"/>
                <a:ext cx="3148671"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dirty="0"/>
              </a:p>
            </p:txBody>
          </p:sp>
        </mc:Choice>
        <mc:Fallback xmlns="">
          <p:sp>
            <p:nvSpPr>
              <p:cNvPr id="61" name="矩形: 圆角 60">
                <a:extLst>
                  <a:ext uri="{FF2B5EF4-FFF2-40B4-BE49-F238E27FC236}">
                    <a16:creationId xmlns:a16="http://schemas.microsoft.com/office/drawing/2014/main" id="{66E6201F-028A-9256-B326-281BF0DD3C4A}"/>
                  </a:ext>
                </a:extLst>
              </p:cNvPr>
              <p:cNvSpPr>
                <a:spLocks noRot="1" noChangeAspect="1" noMove="1" noResize="1" noEditPoints="1" noAdjustHandles="1" noChangeArrowheads="1" noChangeShapeType="1" noTextEdit="1"/>
              </p:cNvSpPr>
              <p:nvPr/>
            </p:nvSpPr>
            <p:spPr>
              <a:xfrm>
                <a:off x="4088226" y="5721762"/>
                <a:ext cx="3148671" cy="268586"/>
              </a:xfrm>
              <a:prstGeom prst="roundRect">
                <a:avLst/>
              </a:prstGeom>
              <a:blipFill>
                <a:blip r:embed="rId3"/>
                <a:stretch>
                  <a:fillRect/>
                </a:stretch>
              </a:blipFill>
            </p:spPr>
            <p:txBody>
              <a:bodyPr/>
              <a:lstStyle/>
              <a:p>
                <a:r>
                  <a:rPr lang="en-CA">
                    <a:noFill/>
                  </a:rPr>
                  <a:t> </a:t>
                </a:r>
              </a:p>
            </p:txBody>
          </p:sp>
        </mc:Fallback>
      </mc:AlternateContent>
      <p:sp>
        <p:nvSpPr>
          <p:cNvPr id="63" name="文本框 62">
            <a:extLst>
              <a:ext uri="{FF2B5EF4-FFF2-40B4-BE49-F238E27FC236}">
                <a16:creationId xmlns:a16="http://schemas.microsoft.com/office/drawing/2014/main" id="{843CC795-D88A-321C-D243-23F12987067F}"/>
              </a:ext>
            </a:extLst>
          </p:cNvPr>
          <p:cNvSpPr txBox="1"/>
          <p:nvPr/>
        </p:nvSpPr>
        <p:spPr>
          <a:xfrm>
            <a:off x="773910" y="1964447"/>
            <a:ext cx="1936449" cy="369332"/>
          </a:xfrm>
          <a:prstGeom prst="rect">
            <a:avLst/>
          </a:prstGeom>
          <a:noFill/>
        </p:spPr>
        <p:txBody>
          <a:bodyPr wrap="square" rtlCol="0">
            <a:spAutoFit/>
          </a:bodyPr>
          <a:lstStyle/>
          <a:p>
            <a:pPr algn="ctr"/>
            <a:r>
              <a:rPr lang="en-CA" b="1" dirty="0"/>
              <a:t>Reference-free</a:t>
            </a:r>
          </a:p>
        </p:txBody>
      </p:sp>
      <p:sp>
        <p:nvSpPr>
          <p:cNvPr id="64" name="文本框 63">
            <a:extLst>
              <a:ext uri="{FF2B5EF4-FFF2-40B4-BE49-F238E27FC236}">
                <a16:creationId xmlns:a16="http://schemas.microsoft.com/office/drawing/2014/main" id="{C7068C56-81DA-E7D5-22CC-32E5F8E31BF4}"/>
              </a:ext>
            </a:extLst>
          </p:cNvPr>
          <p:cNvSpPr txBox="1"/>
          <p:nvPr/>
        </p:nvSpPr>
        <p:spPr>
          <a:xfrm>
            <a:off x="4664139" y="1963411"/>
            <a:ext cx="1847721" cy="369332"/>
          </a:xfrm>
          <a:prstGeom prst="rect">
            <a:avLst/>
          </a:prstGeom>
          <a:noFill/>
        </p:spPr>
        <p:txBody>
          <a:bodyPr wrap="square" rtlCol="0">
            <a:spAutoFit/>
          </a:bodyPr>
          <a:lstStyle/>
          <a:p>
            <a:pPr algn="ctr"/>
            <a:r>
              <a:rPr lang="en-CA" b="1" dirty="0"/>
              <a:t>Multiple tasks</a:t>
            </a:r>
          </a:p>
        </p:txBody>
      </p:sp>
      <p:sp>
        <p:nvSpPr>
          <p:cNvPr id="65" name="文本框 64">
            <a:extLst>
              <a:ext uri="{FF2B5EF4-FFF2-40B4-BE49-F238E27FC236}">
                <a16:creationId xmlns:a16="http://schemas.microsoft.com/office/drawing/2014/main" id="{9A50407C-981D-A1E0-2E82-E33BC8BDCE19}"/>
              </a:ext>
            </a:extLst>
          </p:cNvPr>
          <p:cNvSpPr txBox="1"/>
          <p:nvPr/>
        </p:nvSpPr>
        <p:spPr>
          <a:xfrm>
            <a:off x="8809412" y="1963411"/>
            <a:ext cx="1847721" cy="369332"/>
          </a:xfrm>
          <a:prstGeom prst="rect">
            <a:avLst/>
          </a:prstGeom>
          <a:noFill/>
        </p:spPr>
        <p:txBody>
          <a:bodyPr wrap="square" rtlCol="0">
            <a:spAutoFit/>
          </a:bodyPr>
          <a:lstStyle/>
          <a:p>
            <a:pPr algn="ctr"/>
            <a:r>
              <a:rPr lang="en-CA" b="1" dirty="0"/>
              <a:t>Explainability</a:t>
            </a:r>
          </a:p>
        </p:txBody>
      </p:sp>
      <p:sp>
        <p:nvSpPr>
          <p:cNvPr id="69" name="矩形 68">
            <a:extLst>
              <a:ext uri="{FF2B5EF4-FFF2-40B4-BE49-F238E27FC236}">
                <a16:creationId xmlns:a16="http://schemas.microsoft.com/office/drawing/2014/main" id="{946BE06B-0976-5614-AC9B-0664F9ADFCC7}"/>
              </a:ext>
            </a:extLst>
          </p:cNvPr>
          <p:cNvSpPr/>
          <p:nvPr/>
        </p:nvSpPr>
        <p:spPr>
          <a:xfrm>
            <a:off x="8248745" y="4977481"/>
            <a:ext cx="782665"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input</a:t>
            </a:r>
          </a:p>
        </p:txBody>
      </p:sp>
      <p:sp>
        <p:nvSpPr>
          <p:cNvPr id="70" name="矩形 69">
            <a:extLst>
              <a:ext uri="{FF2B5EF4-FFF2-40B4-BE49-F238E27FC236}">
                <a16:creationId xmlns:a16="http://schemas.microsoft.com/office/drawing/2014/main" id="{438D6ADA-F87F-7C35-A6A0-BDF4DCBC61AC}"/>
              </a:ext>
            </a:extLst>
          </p:cNvPr>
          <p:cNvSpPr/>
          <p:nvPr/>
        </p:nvSpPr>
        <p:spPr>
          <a:xfrm>
            <a:off x="9157452" y="4977481"/>
            <a:ext cx="861972"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output</a:t>
            </a:r>
          </a:p>
        </p:txBody>
      </p:sp>
      <p:sp>
        <p:nvSpPr>
          <p:cNvPr id="71" name="矩形 70">
            <a:extLst>
              <a:ext uri="{FF2B5EF4-FFF2-40B4-BE49-F238E27FC236}">
                <a16:creationId xmlns:a16="http://schemas.microsoft.com/office/drawing/2014/main" id="{4E0A77CC-756E-98D9-FCF4-9C0F39D268D2}"/>
              </a:ext>
            </a:extLst>
          </p:cNvPr>
          <p:cNvSpPr/>
          <p:nvPr/>
        </p:nvSpPr>
        <p:spPr>
          <a:xfrm>
            <a:off x="10112944" y="4977481"/>
            <a:ext cx="1263349"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reference</a:t>
            </a:r>
          </a:p>
        </p:txBody>
      </p:sp>
      <p:sp>
        <p:nvSpPr>
          <p:cNvPr id="72" name="椭圆 71">
            <a:extLst>
              <a:ext uri="{FF2B5EF4-FFF2-40B4-BE49-F238E27FC236}">
                <a16:creationId xmlns:a16="http://schemas.microsoft.com/office/drawing/2014/main" id="{5ECFFDFE-B1E1-DF75-6F35-B0C14948C32E}"/>
              </a:ext>
            </a:extLst>
          </p:cNvPr>
          <p:cNvSpPr/>
          <p:nvPr/>
        </p:nvSpPr>
        <p:spPr>
          <a:xfrm>
            <a:off x="9150896" y="4011714"/>
            <a:ext cx="1204993" cy="47657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a:t>Metric</a:t>
            </a:r>
          </a:p>
        </p:txBody>
      </p:sp>
      <p:cxnSp>
        <p:nvCxnSpPr>
          <p:cNvPr id="73" name="直接箭头连接符 72">
            <a:extLst>
              <a:ext uri="{FF2B5EF4-FFF2-40B4-BE49-F238E27FC236}">
                <a16:creationId xmlns:a16="http://schemas.microsoft.com/office/drawing/2014/main" id="{7D07FB0D-AADC-20A0-BF2A-0A1D3313824E}"/>
              </a:ext>
            </a:extLst>
          </p:cNvPr>
          <p:cNvCxnSpPr>
            <a:cxnSpLocks/>
            <a:stCxn id="69" idx="0"/>
            <a:endCxn id="72" idx="4"/>
          </p:cNvCxnSpPr>
          <p:nvPr/>
        </p:nvCxnSpPr>
        <p:spPr>
          <a:xfrm flipV="1">
            <a:off x="8640078" y="4488286"/>
            <a:ext cx="1113315"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2C382538-990A-562A-6A94-C4A9B497D49B}"/>
              </a:ext>
            </a:extLst>
          </p:cNvPr>
          <p:cNvCxnSpPr>
            <a:cxnSpLocks/>
            <a:stCxn id="70" idx="0"/>
            <a:endCxn id="72" idx="4"/>
          </p:cNvCxnSpPr>
          <p:nvPr/>
        </p:nvCxnSpPr>
        <p:spPr>
          <a:xfrm flipV="1">
            <a:off x="9588438" y="4488286"/>
            <a:ext cx="164955"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6A253888-F12A-34F8-D2DE-10579CCA49E0}"/>
              </a:ext>
            </a:extLst>
          </p:cNvPr>
          <p:cNvCxnSpPr>
            <a:cxnSpLocks/>
            <a:stCxn id="71" idx="0"/>
            <a:endCxn id="72" idx="4"/>
          </p:cNvCxnSpPr>
          <p:nvPr/>
        </p:nvCxnSpPr>
        <p:spPr>
          <a:xfrm flipH="1" flipV="1">
            <a:off x="9753393" y="4488286"/>
            <a:ext cx="991226"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十字形 75">
            <a:extLst>
              <a:ext uri="{FF2B5EF4-FFF2-40B4-BE49-F238E27FC236}">
                <a16:creationId xmlns:a16="http://schemas.microsoft.com/office/drawing/2014/main" id="{0CA1DA30-5B9F-6508-7CEB-998B7803E136}"/>
              </a:ext>
            </a:extLst>
          </p:cNvPr>
          <p:cNvSpPr/>
          <p:nvPr/>
        </p:nvSpPr>
        <p:spPr>
          <a:xfrm rot="2700000">
            <a:off x="10104713" y="4597294"/>
            <a:ext cx="279642" cy="271177"/>
          </a:xfrm>
          <a:prstGeom prst="plus">
            <a:avLst>
              <a:gd name="adj" fmla="val 4054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7" name="矩形 76">
            <a:extLst>
              <a:ext uri="{FF2B5EF4-FFF2-40B4-BE49-F238E27FC236}">
                <a16:creationId xmlns:a16="http://schemas.microsoft.com/office/drawing/2014/main" id="{1E1FB932-7D61-B14B-1943-BCAB04EAC264}"/>
              </a:ext>
            </a:extLst>
          </p:cNvPr>
          <p:cNvSpPr/>
          <p:nvPr/>
        </p:nvSpPr>
        <p:spPr>
          <a:xfrm>
            <a:off x="9020595" y="3493576"/>
            <a:ext cx="1475941" cy="3177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eval results</a:t>
            </a:r>
            <a:endParaRPr lang="en-CA" dirty="0"/>
          </a:p>
        </p:txBody>
      </p:sp>
      <p:cxnSp>
        <p:nvCxnSpPr>
          <p:cNvPr id="78" name="直接箭头连接符 77">
            <a:extLst>
              <a:ext uri="{FF2B5EF4-FFF2-40B4-BE49-F238E27FC236}">
                <a16:creationId xmlns:a16="http://schemas.microsoft.com/office/drawing/2014/main" id="{E334D896-1016-2EF2-DDC1-AA75F2DA9E3C}"/>
              </a:ext>
            </a:extLst>
          </p:cNvPr>
          <p:cNvCxnSpPr>
            <a:stCxn id="72" idx="0"/>
            <a:endCxn id="77" idx="2"/>
          </p:cNvCxnSpPr>
          <p:nvPr/>
        </p:nvCxnSpPr>
        <p:spPr>
          <a:xfrm flipV="1">
            <a:off x="9753393" y="3811292"/>
            <a:ext cx="5173" cy="200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左大括号 79">
            <a:extLst>
              <a:ext uri="{FF2B5EF4-FFF2-40B4-BE49-F238E27FC236}">
                <a16:creationId xmlns:a16="http://schemas.microsoft.com/office/drawing/2014/main" id="{2EB34153-1C26-31C4-C9C3-ED24C136630F}"/>
              </a:ext>
            </a:extLst>
          </p:cNvPr>
          <p:cNvSpPr/>
          <p:nvPr/>
        </p:nvSpPr>
        <p:spPr>
          <a:xfrm rot="5400000">
            <a:off x="9691318" y="3970622"/>
            <a:ext cx="207694" cy="3092841"/>
          </a:xfrm>
          <a:prstGeom prst="leftBrace">
            <a:avLst>
              <a:gd name="adj1" fmla="val 47509"/>
              <a:gd name="adj2" fmla="val 501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6" name="矩形: 圆角 85">
            <a:extLst>
              <a:ext uri="{FF2B5EF4-FFF2-40B4-BE49-F238E27FC236}">
                <a16:creationId xmlns:a16="http://schemas.microsoft.com/office/drawing/2014/main" id="{C35FBFAA-2E52-917F-E1EB-29B23AEEA46B}"/>
              </a:ext>
            </a:extLst>
          </p:cNvPr>
          <p:cNvSpPr/>
          <p:nvPr/>
        </p:nvSpPr>
        <p:spPr>
          <a:xfrm>
            <a:off x="8231426" y="5684969"/>
            <a:ext cx="3148671"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Multiple tasks</a:t>
            </a:r>
          </a:p>
        </p:txBody>
      </p:sp>
      <p:sp>
        <p:nvSpPr>
          <p:cNvPr id="89" name="矩形 88">
            <a:extLst>
              <a:ext uri="{FF2B5EF4-FFF2-40B4-BE49-F238E27FC236}">
                <a16:creationId xmlns:a16="http://schemas.microsoft.com/office/drawing/2014/main" id="{3992096B-404F-9FC8-9252-109FDC7788D4}"/>
              </a:ext>
            </a:extLst>
          </p:cNvPr>
          <p:cNvSpPr/>
          <p:nvPr/>
        </p:nvSpPr>
        <p:spPr>
          <a:xfrm>
            <a:off x="8274784" y="2420620"/>
            <a:ext cx="954330" cy="550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overall </a:t>
            </a:r>
            <a:br>
              <a:rPr lang="en-US" altLang="zh-CN" dirty="0"/>
            </a:br>
            <a:r>
              <a:rPr lang="en-US" altLang="zh-CN" dirty="0"/>
              <a:t>rating</a:t>
            </a:r>
            <a:endParaRPr lang="en-CA" dirty="0"/>
          </a:p>
        </p:txBody>
      </p:sp>
      <p:sp>
        <p:nvSpPr>
          <p:cNvPr id="90" name="矩形 89">
            <a:extLst>
              <a:ext uri="{FF2B5EF4-FFF2-40B4-BE49-F238E27FC236}">
                <a16:creationId xmlns:a16="http://schemas.microsoft.com/office/drawing/2014/main" id="{085B21BB-CD6C-E255-63BB-664A4DE5EC7A}"/>
              </a:ext>
            </a:extLst>
          </p:cNvPr>
          <p:cNvSpPr/>
          <p:nvPr/>
        </p:nvSpPr>
        <p:spPr>
          <a:xfrm>
            <a:off x="9717090" y="2415871"/>
            <a:ext cx="2055058" cy="5534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natural language</a:t>
            </a:r>
            <a:br>
              <a:rPr lang="en-US" dirty="0"/>
            </a:br>
            <a:r>
              <a:rPr lang="en-US" dirty="0"/>
              <a:t>explanations</a:t>
            </a:r>
            <a:endParaRPr lang="en-CA" dirty="0"/>
          </a:p>
        </p:txBody>
      </p:sp>
      <p:cxnSp>
        <p:nvCxnSpPr>
          <p:cNvPr id="91" name="直接箭头连接符 90">
            <a:extLst>
              <a:ext uri="{FF2B5EF4-FFF2-40B4-BE49-F238E27FC236}">
                <a16:creationId xmlns:a16="http://schemas.microsoft.com/office/drawing/2014/main" id="{D6024209-DFA6-D8FD-2765-E8E96E86D3F3}"/>
              </a:ext>
            </a:extLst>
          </p:cNvPr>
          <p:cNvCxnSpPr>
            <a:cxnSpLocks/>
            <a:stCxn id="77" idx="0"/>
            <a:endCxn id="89" idx="2"/>
          </p:cNvCxnSpPr>
          <p:nvPr/>
        </p:nvCxnSpPr>
        <p:spPr>
          <a:xfrm flipH="1" flipV="1">
            <a:off x="8751949" y="2970867"/>
            <a:ext cx="1006617" cy="522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FB8B7DAA-264A-D829-D610-F3D4621DDAF5}"/>
              </a:ext>
            </a:extLst>
          </p:cNvPr>
          <p:cNvCxnSpPr>
            <a:cxnSpLocks/>
            <a:stCxn id="77" idx="0"/>
            <a:endCxn id="90" idx="2"/>
          </p:cNvCxnSpPr>
          <p:nvPr/>
        </p:nvCxnSpPr>
        <p:spPr>
          <a:xfrm flipV="1">
            <a:off x="9758566" y="2969333"/>
            <a:ext cx="986053" cy="524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38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500"/>
                                        <p:tgtEl>
                                          <p:spTgt spid="5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fade">
                                      <p:cBhvr>
                                        <p:cTn id="93" dur="500"/>
                                        <p:tgtEl>
                                          <p:spTgt spid="6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fade">
                                      <p:cBhvr>
                                        <p:cTn id="96" dur="500"/>
                                        <p:tgtEl>
                                          <p:spTgt spid="6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fade">
                                      <p:cBhvr>
                                        <p:cTn id="99" dur="500"/>
                                        <p:tgtEl>
                                          <p:spTgt spid="6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fade">
                                      <p:cBhvr>
                                        <p:cTn id="104" dur="500"/>
                                        <p:tgtEl>
                                          <p:spTgt spid="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500"/>
                                        <p:tgtEl>
                                          <p:spTgt spid="6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0"/>
                                        </p:tgtEl>
                                        <p:attrNameLst>
                                          <p:attrName>style.visibility</p:attrName>
                                        </p:attrNameLst>
                                      </p:cBhvr>
                                      <p:to>
                                        <p:strVal val="visible"/>
                                      </p:to>
                                    </p:set>
                                    <p:animEffect transition="in" filter="fade">
                                      <p:cBhvr>
                                        <p:cTn id="113" dur="500"/>
                                        <p:tgtEl>
                                          <p:spTgt spid="7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1"/>
                                        </p:tgtEl>
                                        <p:attrNameLst>
                                          <p:attrName>style.visibility</p:attrName>
                                        </p:attrNameLst>
                                      </p:cBhvr>
                                      <p:to>
                                        <p:strVal val="visible"/>
                                      </p:to>
                                    </p:set>
                                    <p:animEffect transition="in" filter="fade">
                                      <p:cBhvr>
                                        <p:cTn id="116" dur="500"/>
                                        <p:tgtEl>
                                          <p:spTgt spid="7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2"/>
                                        </p:tgtEl>
                                        <p:attrNameLst>
                                          <p:attrName>style.visibility</p:attrName>
                                        </p:attrNameLst>
                                      </p:cBhvr>
                                      <p:to>
                                        <p:strVal val="visible"/>
                                      </p:to>
                                    </p:set>
                                    <p:animEffect transition="in" filter="fade">
                                      <p:cBhvr>
                                        <p:cTn id="119" dur="500"/>
                                        <p:tgtEl>
                                          <p:spTgt spid="72"/>
                                        </p:tgtEl>
                                      </p:cBhvr>
                                    </p:animEffect>
                                  </p:childTnLst>
                                </p:cTn>
                              </p:par>
                              <p:par>
                                <p:cTn id="120" presetID="10" presetClass="entr" presetSubtype="0" fill="hold" nodeType="withEffect">
                                  <p:stCondLst>
                                    <p:cond delay="0"/>
                                  </p:stCondLst>
                                  <p:childTnLst>
                                    <p:set>
                                      <p:cBhvr>
                                        <p:cTn id="121" dur="1" fill="hold">
                                          <p:stCondLst>
                                            <p:cond delay="0"/>
                                          </p:stCondLst>
                                        </p:cTn>
                                        <p:tgtEl>
                                          <p:spTgt spid="73"/>
                                        </p:tgtEl>
                                        <p:attrNameLst>
                                          <p:attrName>style.visibility</p:attrName>
                                        </p:attrNameLst>
                                      </p:cBhvr>
                                      <p:to>
                                        <p:strVal val="visible"/>
                                      </p:to>
                                    </p:set>
                                    <p:animEffect transition="in" filter="fade">
                                      <p:cBhvr>
                                        <p:cTn id="122" dur="500"/>
                                        <p:tgtEl>
                                          <p:spTgt spid="73"/>
                                        </p:tgtEl>
                                      </p:cBhvr>
                                    </p:animEffect>
                                  </p:childTnLst>
                                </p:cTn>
                              </p:par>
                              <p:par>
                                <p:cTn id="123" presetID="10" presetClass="entr" presetSubtype="0" fill="hold" nodeType="withEffect">
                                  <p:stCondLst>
                                    <p:cond delay="0"/>
                                  </p:stCondLst>
                                  <p:childTnLst>
                                    <p:set>
                                      <p:cBhvr>
                                        <p:cTn id="124" dur="1" fill="hold">
                                          <p:stCondLst>
                                            <p:cond delay="0"/>
                                          </p:stCondLst>
                                        </p:cTn>
                                        <p:tgtEl>
                                          <p:spTgt spid="74"/>
                                        </p:tgtEl>
                                        <p:attrNameLst>
                                          <p:attrName>style.visibility</p:attrName>
                                        </p:attrNameLst>
                                      </p:cBhvr>
                                      <p:to>
                                        <p:strVal val="visible"/>
                                      </p:to>
                                    </p:set>
                                    <p:animEffect transition="in" filter="fade">
                                      <p:cBhvr>
                                        <p:cTn id="125" dur="500"/>
                                        <p:tgtEl>
                                          <p:spTgt spid="74"/>
                                        </p:tgtEl>
                                      </p:cBhvr>
                                    </p:animEffect>
                                  </p:childTnLst>
                                </p:cTn>
                              </p:par>
                              <p:par>
                                <p:cTn id="126" presetID="10" presetClass="entr" presetSubtype="0" fill="hold" nodeType="withEffect">
                                  <p:stCondLst>
                                    <p:cond delay="0"/>
                                  </p:stCondLst>
                                  <p:childTnLst>
                                    <p:set>
                                      <p:cBhvr>
                                        <p:cTn id="127" dur="1" fill="hold">
                                          <p:stCondLst>
                                            <p:cond delay="0"/>
                                          </p:stCondLst>
                                        </p:cTn>
                                        <p:tgtEl>
                                          <p:spTgt spid="75"/>
                                        </p:tgtEl>
                                        <p:attrNameLst>
                                          <p:attrName>style.visibility</p:attrName>
                                        </p:attrNameLst>
                                      </p:cBhvr>
                                      <p:to>
                                        <p:strVal val="visible"/>
                                      </p:to>
                                    </p:set>
                                    <p:animEffect transition="in" filter="fade">
                                      <p:cBhvr>
                                        <p:cTn id="128" dur="500"/>
                                        <p:tgtEl>
                                          <p:spTgt spid="7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fade">
                                      <p:cBhvr>
                                        <p:cTn id="131" dur="500"/>
                                        <p:tgtEl>
                                          <p:spTgt spid="7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77"/>
                                        </p:tgtEl>
                                        <p:attrNameLst>
                                          <p:attrName>style.visibility</p:attrName>
                                        </p:attrNameLst>
                                      </p:cBhvr>
                                      <p:to>
                                        <p:strVal val="visible"/>
                                      </p:to>
                                    </p:set>
                                    <p:animEffect transition="in" filter="fade">
                                      <p:cBhvr>
                                        <p:cTn id="134" dur="500"/>
                                        <p:tgtEl>
                                          <p:spTgt spid="77"/>
                                        </p:tgtEl>
                                      </p:cBhvr>
                                    </p:animEffect>
                                  </p:childTnLst>
                                </p:cTn>
                              </p:par>
                              <p:par>
                                <p:cTn id="135" presetID="10" presetClass="entr" presetSubtype="0"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fade">
                                      <p:cBhvr>
                                        <p:cTn id="137" dur="500"/>
                                        <p:tgtEl>
                                          <p:spTgt spid="7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80"/>
                                        </p:tgtEl>
                                        <p:attrNameLst>
                                          <p:attrName>style.visibility</p:attrName>
                                        </p:attrNameLst>
                                      </p:cBhvr>
                                      <p:to>
                                        <p:strVal val="visible"/>
                                      </p:to>
                                    </p:set>
                                    <p:animEffect transition="in" filter="fade">
                                      <p:cBhvr>
                                        <p:cTn id="140" dur="500"/>
                                        <p:tgtEl>
                                          <p:spTgt spid="80"/>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6"/>
                                        </p:tgtEl>
                                        <p:attrNameLst>
                                          <p:attrName>style.visibility</p:attrName>
                                        </p:attrNameLst>
                                      </p:cBhvr>
                                      <p:to>
                                        <p:strVal val="visible"/>
                                      </p:to>
                                    </p:set>
                                    <p:animEffect transition="in" filter="fade">
                                      <p:cBhvr>
                                        <p:cTn id="143" dur="500"/>
                                        <p:tgtEl>
                                          <p:spTgt spid="8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89"/>
                                        </p:tgtEl>
                                        <p:attrNameLst>
                                          <p:attrName>style.visibility</p:attrName>
                                        </p:attrNameLst>
                                      </p:cBhvr>
                                      <p:to>
                                        <p:strVal val="visible"/>
                                      </p:to>
                                    </p:set>
                                    <p:animEffect transition="in" filter="fade">
                                      <p:cBhvr>
                                        <p:cTn id="146" dur="500"/>
                                        <p:tgtEl>
                                          <p:spTgt spid="8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fade">
                                      <p:cBhvr>
                                        <p:cTn id="149" dur="500"/>
                                        <p:tgtEl>
                                          <p:spTgt spid="90"/>
                                        </p:tgtEl>
                                      </p:cBhvr>
                                    </p:animEffect>
                                  </p:childTnLst>
                                </p:cTn>
                              </p:par>
                              <p:par>
                                <p:cTn id="150" presetID="10" presetClass="entr" presetSubtype="0" fill="hold" nodeType="withEffect">
                                  <p:stCondLst>
                                    <p:cond delay="0"/>
                                  </p:stCondLst>
                                  <p:childTnLst>
                                    <p:set>
                                      <p:cBhvr>
                                        <p:cTn id="151" dur="1" fill="hold">
                                          <p:stCondLst>
                                            <p:cond delay="0"/>
                                          </p:stCondLst>
                                        </p:cTn>
                                        <p:tgtEl>
                                          <p:spTgt spid="91"/>
                                        </p:tgtEl>
                                        <p:attrNameLst>
                                          <p:attrName>style.visibility</p:attrName>
                                        </p:attrNameLst>
                                      </p:cBhvr>
                                      <p:to>
                                        <p:strVal val="visible"/>
                                      </p:to>
                                    </p:set>
                                    <p:animEffect transition="in" filter="fade">
                                      <p:cBhvr>
                                        <p:cTn id="152" dur="500"/>
                                        <p:tgtEl>
                                          <p:spTgt spid="91"/>
                                        </p:tgtEl>
                                      </p:cBhvr>
                                    </p:animEffect>
                                  </p:childTnLst>
                                </p:cTn>
                              </p:par>
                              <p:par>
                                <p:cTn id="153" presetID="10" presetClass="entr" presetSubtype="0" fill="hold" nodeType="withEffect">
                                  <p:stCondLst>
                                    <p:cond delay="0"/>
                                  </p:stCondLst>
                                  <p:childTnLst>
                                    <p:set>
                                      <p:cBhvr>
                                        <p:cTn id="154" dur="1" fill="hold">
                                          <p:stCondLst>
                                            <p:cond delay="0"/>
                                          </p:stCondLst>
                                        </p:cTn>
                                        <p:tgtEl>
                                          <p:spTgt spid="94"/>
                                        </p:tgtEl>
                                        <p:attrNameLst>
                                          <p:attrName>style.visibility</p:attrName>
                                        </p:attrNameLst>
                                      </p:cBhvr>
                                      <p:to>
                                        <p:strVal val="visible"/>
                                      </p:to>
                                    </p:set>
                                    <p:animEffect transition="in" filter="fade">
                                      <p:cBhvr>
                                        <p:cTn id="15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P spid="20" grpId="0" animBg="1"/>
      <p:bldP spid="37" grpId="0" animBg="1"/>
      <p:bldP spid="38" grpId="0" animBg="1"/>
      <p:bldP spid="39" grpId="0" animBg="1"/>
      <p:bldP spid="40" grpId="0" animBg="1"/>
      <p:bldP spid="44" grpId="0" animBg="1"/>
      <p:bldP spid="45" grpId="0" animBg="1"/>
      <p:bldP spid="54" grpId="0" animBg="1"/>
      <p:bldP spid="55" grpId="0" animBg="1"/>
      <p:bldP spid="56" grpId="0" animBg="1"/>
      <p:bldP spid="57" grpId="0" animBg="1"/>
      <p:bldP spid="58" grpId="0" animBg="1"/>
      <p:bldP spid="59" grpId="0" animBg="1"/>
      <p:bldP spid="60" grpId="0" animBg="1"/>
      <p:bldP spid="61" grpId="0" animBg="1"/>
      <p:bldP spid="63" grpId="0"/>
      <p:bldP spid="64" grpId="0"/>
      <p:bldP spid="65" grpId="0"/>
      <p:bldP spid="69" grpId="0" animBg="1"/>
      <p:bldP spid="70" grpId="0" animBg="1"/>
      <p:bldP spid="71" grpId="0" animBg="1"/>
      <p:bldP spid="72" grpId="0" animBg="1"/>
      <p:bldP spid="76" grpId="0" animBg="1"/>
      <p:bldP spid="77" grpId="0" animBg="1"/>
      <p:bldP spid="80" grpId="0" animBg="1"/>
      <p:bldP spid="86" grpId="0" animBg="1"/>
      <p:bldP spid="89" grpId="0" animBg="1"/>
      <p:bldP spid="9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B066-4154-C9B1-FD4A-D3E962ED8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975EF-3057-9A47-16A7-966AC7231BF9}"/>
              </a:ext>
            </a:extLst>
          </p:cNvPr>
          <p:cNvSpPr>
            <a:spLocks noGrp="1"/>
          </p:cNvSpPr>
          <p:nvPr>
            <p:ph type="title"/>
          </p:nvPr>
        </p:nvSpPr>
        <p:spPr/>
        <p:txBody>
          <a:bodyPr/>
          <a:lstStyle/>
          <a:p>
            <a:r>
              <a:rPr lang="en-US" dirty="0" err="1"/>
              <a:t>TIGERScore</a:t>
            </a:r>
            <a:endParaRPr lang="en-US" dirty="0"/>
          </a:p>
        </p:txBody>
      </p:sp>
      <p:sp>
        <p:nvSpPr>
          <p:cNvPr id="3" name="Content Placeholder 2">
            <a:extLst>
              <a:ext uri="{FF2B5EF4-FFF2-40B4-BE49-F238E27FC236}">
                <a16:creationId xmlns:a16="http://schemas.microsoft.com/office/drawing/2014/main" id="{3798C1A0-60B2-DF6F-5BE3-DF17CB516FF9}"/>
              </a:ext>
            </a:extLst>
          </p:cNvPr>
          <p:cNvSpPr>
            <a:spLocks noGrp="1"/>
          </p:cNvSpPr>
          <p:nvPr>
            <p:ph idx="1"/>
          </p:nvPr>
        </p:nvSpPr>
        <p:spPr/>
        <p:txBody>
          <a:bodyPr/>
          <a:lstStyle/>
          <a:p>
            <a:pPr marL="0" indent="0">
              <a:buNone/>
            </a:pPr>
            <a:r>
              <a:rPr lang="en-US" dirty="0"/>
              <a:t> Design Principles:</a:t>
            </a:r>
          </a:p>
          <a:p>
            <a:r>
              <a:rPr lang="en-US" b="1" dirty="0"/>
              <a:t>Reference-Free</a:t>
            </a:r>
          </a:p>
          <a:p>
            <a:r>
              <a:rPr lang="en-US" b="1" dirty="0"/>
              <a:t>Driven by Instructions (Multiple Tasks)</a:t>
            </a:r>
          </a:p>
          <a:p>
            <a:r>
              <a:rPr lang="en-US" b="1" dirty="0"/>
              <a:t>Self-explainable</a:t>
            </a:r>
          </a:p>
          <a:p>
            <a:r>
              <a:rPr lang="en-US" dirty="0"/>
              <a:t>Multi-aspect Evaluation</a:t>
            </a:r>
          </a:p>
          <a:p>
            <a:r>
              <a:rPr lang="en-US" dirty="0"/>
              <a:t>Penalty-scoring System</a:t>
            </a:r>
          </a:p>
          <a:p>
            <a:r>
              <a:rPr lang="en-US" dirty="0"/>
              <a:t>Structured Analysis Output</a:t>
            </a:r>
          </a:p>
          <a:p>
            <a:endParaRPr lang="en-US" dirty="0"/>
          </a:p>
          <a:p>
            <a:endParaRPr lang="en-US" dirty="0"/>
          </a:p>
        </p:txBody>
      </p:sp>
      <p:sp>
        <p:nvSpPr>
          <p:cNvPr id="7" name="Slide Number Placeholder 6">
            <a:extLst>
              <a:ext uri="{FF2B5EF4-FFF2-40B4-BE49-F238E27FC236}">
                <a16:creationId xmlns:a16="http://schemas.microsoft.com/office/drawing/2014/main" id="{86148737-F22D-7C69-32AF-25075A17930D}"/>
              </a:ext>
            </a:extLst>
          </p:cNvPr>
          <p:cNvSpPr>
            <a:spLocks noGrp="1"/>
          </p:cNvSpPr>
          <p:nvPr>
            <p:ph type="sldNum" sz="quarter" idx="12"/>
          </p:nvPr>
        </p:nvSpPr>
        <p:spPr/>
        <p:txBody>
          <a:bodyPr/>
          <a:lstStyle/>
          <a:p>
            <a:r>
              <a:rPr lang="en-US" dirty="0"/>
              <a:t>PAGE  </a:t>
            </a:r>
            <a:fld id="{93005692-73BE-493E-93AB-ECD6027A7652}" type="slidenum">
              <a:rPr lang="en-US" smtClean="0"/>
              <a:pPr/>
              <a:t>28</a:t>
            </a:fld>
            <a:endParaRPr lang="en-US" dirty="0"/>
          </a:p>
        </p:txBody>
      </p:sp>
      <p:pic>
        <p:nvPicPr>
          <p:cNvPr id="8" name="图片 7" descr="图示">
            <a:extLst>
              <a:ext uri="{FF2B5EF4-FFF2-40B4-BE49-F238E27FC236}">
                <a16:creationId xmlns:a16="http://schemas.microsoft.com/office/drawing/2014/main" id="{7568CB72-A7F9-0F6D-C454-ADDD7B87B33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475323" y="3214220"/>
            <a:ext cx="7427016" cy="2348715"/>
          </a:xfrm>
          <a:prstGeom prst="rect">
            <a:avLst/>
          </a:prstGeom>
        </p:spPr>
      </p:pic>
    </p:spTree>
    <p:extLst>
      <p:ext uri="{BB962C8B-B14F-4D97-AF65-F5344CB8AC3E}">
        <p14:creationId xmlns:p14="http://schemas.microsoft.com/office/powerpoint/2010/main" val="45264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04E29-403A-ABE7-2D6F-087A1E547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062A6-FA3F-EFCD-9B08-C619589337C6}"/>
              </a:ext>
            </a:extLst>
          </p:cNvPr>
          <p:cNvSpPr>
            <a:spLocks noGrp="1"/>
          </p:cNvSpPr>
          <p:nvPr>
            <p:ph type="title"/>
          </p:nvPr>
        </p:nvSpPr>
        <p:spPr/>
        <p:txBody>
          <a:bodyPr/>
          <a:lstStyle/>
          <a:p>
            <a:r>
              <a:rPr lang="en-US" dirty="0" err="1"/>
              <a:t>TIGERScore</a:t>
            </a:r>
            <a:r>
              <a:rPr lang="en-US" dirty="0"/>
              <a:t>: Reference-Free</a:t>
            </a:r>
          </a:p>
        </p:txBody>
      </p:sp>
      <p:sp>
        <p:nvSpPr>
          <p:cNvPr id="3" name="Content Placeholder 2">
            <a:extLst>
              <a:ext uri="{FF2B5EF4-FFF2-40B4-BE49-F238E27FC236}">
                <a16:creationId xmlns:a16="http://schemas.microsoft.com/office/drawing/2014/main" id="{42E61599-E01E-A268-ECDD-59F2C217192C}"/>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D7C58611-B85E-54DB-A8C0-FAC2B7F2D0BE}"/>
              </a:ext>
            </a:extLst>
          </p:cNvPr>
          <p:cNvSpPr>
            <a:spLocks noGrp="1"/>
          </p:cNvSpPr>
          <p:nvPr>
            <p:ph type="sldNum" sz="quarter" idx="12"/>
          </p:nvPr>
        </p:nvSpPr>
        <p:spPr/>
        <p:txBody>
          <a:bodyPr/>
          <a:lstStyle/>
          <a:p>
            <a:r>
              <a:rPr lang="en-US" dirty="0"/>
              <a:t>PAGE  </a:t>
            </a:r>
            <a:fld id="{93005692-73BE-493E-93AB-ECD6027A7652}" type="slidenum">
              <a:rPr lang="en-US" smtClean="0"/>
              <a:pPr/>
              <a:t>29</a:t>
            </a:fld>
            <a:endParaRPr lang="en-US" dirty="0"/>
          </a:p>
        </p:txBody>
      </p:sp>
      <p:pic>
        <p:nvPicPr>
          <p:cNvPr id="8" name="图片 7" descr="图示">
            <a:extLst>
              <a:ext uri="{FF2B5EF4-FFF2-40B4-BE49-F238E27FC236}">
                <a16:creationId xmlns:a16="http://schemas.microsoft.com/office/drawing/2014/main" id="{0FB2F2FA-201E-63E9-9AB1-6F81002FC19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7674"/>
            <a:ext cx="9539020" cy="3016614"/>
          </a:xfrm>
          <a:prstGeom prst="rect">
            <a:avLst/>
          </a:prstGeom>
        </p:spPr>
      </p:pic>
      <p:sp>
        <p:nvSpPr>
          <p:cNvPr id="4" name="矩形: 圆角 3">
            <a:extLst>
              <a:ext uri="{FF2B5EF4-FFF2-40B4-BE49-F238E27FC236}">
                <a16:creationId xmlns:a16="http://schemas.microsoft.com/office/drawing/2014/main" id="{E6A95496-7C75-E7EF-DEF3-607CF8FBB76A}"/>
              </a:ext>
            </a:extLst>
          </p:cNvPr>
          <p:cNvSpPr/>
          <p:nvPr/>
        </p:nvSpPr>
        <p:spPr>
          <a:xfrm>
            <a:off x="1326490" y="2161585"/>
            <a:ext cx="4038600" cy="16848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9" name="对话气泡: 圆角矩形 8">
            <a:extLst>
              <a:ext uri="{FF2B5EF4-FFF2-40B4-BE49-F238E27FC236}">
                <a16:creationId xmlns:a16="http://schemas.microsoft.com/office/drawing/2014/main" id="{A7C66CC0-ABF8-20AB-C91E-5829CF2428B7}"/>
              </a:ext>
            </a:extLst>
          </p:cNvPr>
          <p:cNvSpPr/>
          <p:nvPr/>
        </p:nvSpPr>
        <p:spPr>
          <a:xfrm>
            <a:off x="2247899" y="1676110"/>
            <a:ext cx="4546599" cy="302684"/>
          </a:xfrm>
          <a:prstGeom prst="wedgeRoundRectCallout">
            <a:avLst>
              <a:gd name="adj1" fmla="val -38878"/>
              <a:gd name="adj2" fmla="val 10622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 reference required</a:t>
            </a:r>
            <a:endParaRPr lang="en-CA" dirty="0"/>
          </a:p>
        </p:txBody>
      </p:sp>
    </p:spTree>
    <p:extLst>
      <p:ext uri="{BB962C8B-B14F-4D97-AF65-F5344CB8AC3E}">
        <p14:creationId xmlns:p14="http://schemas.microsoft.com/office/powerpoint/2010/main" val="277592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D2FD-77F9-9713-4B02-3030890BB153}"/>
              </a:ext>
            </a:extLst>
          </p:cNvPr>
          <p:cNvSpPr>
            <a:spLocks noGrp="1"/>
          </p:cNvSpPr>
          <p:nvPr>
            <p:ph type="title"/>
          </p:nvPr>
        </p:nvSpPr>
        <p:spPr/>
        <p:txBody>
          <a:bodyPr/>
          <a:lstStyle/>
          <a:p>
            <a:r>
              <a:rPr lang="en-US" dirty="0"/>
              <a:t>Generative AI Era</a:t>
            </a:r>
          </a:p>
        </p:txBody>
      </p:sp>
      <p:sp>
        <p:nvSpPr>
          <p:cNvPr id="5" name="Slide Number Placeholder 4">
            <a:extLst>
              <a:ext uri="{FF2B5EF4-FFF2-40B4-BE49-F238E27FC236}">
                <a16:creationId xmlns:a16="http://schemas.microsoft.com/office/drawing/2014/main" id="{7449A250-B408-E4CC-1672-E0903C91BE6B}"/>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pic>
        <p:nvPicPr>
          <p:cNvPr id="2060" name="Picture 12" descr="Who will win the LLM race? Meta just unleashed LLaMa 2 | by Ekasmin AI |  Medium">
            <a:extLst>
              <a:ext uri="{FF2B5EF4-FFF2-40B4-BE49-F238E27FC236}">
                <a16:creationId xmlns:a16="http://schemas.microsoft.com/office/drawing/2014/main" id="{8E5639CC-7D7A-E578-2EE4-E5F36CDB4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837" y="1998004"/>
            <a:ext cx="1940393" cy="109118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Exploring the Potential Benefits of GPT-4's New Capabilities for Product  Managers">
            <a:extLst>
              <a:ext uri="{FF2B5EF4-FFF2-40B4-BE49-F238E27FC236}">
                <a16:creationId xmlns:a16="http://schemas.microsoft.com/office/drawing/2014/main" id="{7B17A59B-DED9-811D-8FDC-7C91A2A1F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99" t="28920" r="11278" b="27671"/>
          <a:stretch/>
        </p:blipFill>
        <p:spPr bwMode="auto">
          <a:xfrm>
            <a:off x="677329" y="3445455"/>
            <a:ext cx="1821408" cy="77443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emini (language model) - Wikipedia">
            <a:extLst>
              <a:ext uri="{FF2B5EF4-FFF2-40B4-BE49-F238E27FC236}">
                <a16:creationId xmlns:a16="http://schemas.microsoft.com/office/drawing/2014/main" id="{96043ED5-500D-52A8-E7DC-6D7BF096E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36" y="4633099"/>
            <a:ext cx="1747794" cy="64449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tability AI Announces $101 Million in Funding for Open-Source Artificial  Intelligence">
            <a:extLst>
              <a:ext uri="{FF2B5EF4-FFF2-40B4-BE49-F238E27FC236}">
                <a16:creationId xmlns:a16="http://schemas.microsoft.com/office/drawing/2014/main" id="{4B94CBBB-7921-C6E6-EAD1-B7C02E9172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038" b="25026"/>
          <a:stretch/>
        </p:blipFill>
        <p:spPr bwMode="auto">
          <a:xfrm>
            <a:off x="9265493" y="1922848"/>
            <a:ext cx="2127173" cy="61551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unway AI: What Is Gen-2 and How Can I Use It? - WGMI Media">
            <a:extLst>
              <a:ext uri="{FF2B5EF4-FFF2-40B4-BE49-F238E27FC236}">
                <a16:creationId xmlns:a16="http://schemas.microsoft.com/office/drawing/2014/main" id="{11F43CA4-542D-B9D7-A19C-3DA451879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8470" y="4219889"/>
            <a:ext cx="1761903" cy="117460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ow to Make Vector Illustrations with Midjourney">
            <a:extLst>
              <a:ext uri="{FF2B5EF4-FFF2-40B4-BE49-F238E27FC236}">
                <a16:creationId xmlns:a16="http://schemas.microsoft.com/office/drawing/2014/main" id="{8F8B8872-6241-386B-9EED-FCDF9B15C91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737" t="14775" r="26016" b="6330"/>
          <a:stretch/>
        </p:blipFill>
        <p:spPr bwMode="auto">
          <a:xfrm>
            <a:off x="9816272" y="2838748"/>
            <a:ext cx="1025613" cy="116645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Generative AI - Fleksy">
            <a:extLst>
              <a:ext uri="{FF2B5EF4-FFF2-40B4-BE49-F238E27FC236}">
                <a16:creationId xmlns:a16="http://schemas.microsoft.com/office/drawing/2014/main" id="{1E198048-D2F0-F867-BD42-3F7434BC78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7042" y="2690235"/>
            <a:ext cx="2177455" cy="217745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Elbow Connector 9">
            <a:extLst>
              <a:ext uri="{FF2B5EF4-FFF2-40B4-BE49-F238E27FC236}">
                <a16:creationId xmlns:a16="http://schemas.microsoft.com/office/drawing/2014/main" id="{DB9B0E8E-4A12-38A6-9458-CA8C13422866}"/>
              </a:ext>
            </a:extLst>
          </p:cNvPr>
          <p:cNvCxnSpPr>
            <a:endCxn id="2066" idx="1"/>
          </p:cNvCxnSpPr>
          <p:nvPr/>
        </p:nvCxnSpPr>
        <p:spPr>
          <a:xfrm flipV="1">
            <a:off x="7055708" y="2230605"/>
            <a:ext cx="2209785" cy="15629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8883794-9EF1-DBEF-0F7A-B21CA965546B}"/>
              </a:ext>
            </a:extLst>
          </p:cNvPr>
          <p:cNvCxnSpPr>
            <a:cxnSpLocks/>
            <a:stCxn id="2076" idx="1"/>
            <a:endCxn id="2060" idx="3"/>
          </p:cNvCxnSpPr>
          <p:nvPr/>
        </p:nvCxnSpPr>
        <p:spPr>
          <a:xfrm rot="10800000">
            <a:off x="2558230" y="2543597"/>
            <a:ext cx="2208812" cy="1235366"/>
          </a:xfrm>
          <a:prstGeom prst="bentConnector3">
            <a:avLst>
              <a:gd name="adj1" fmla="val 483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54542AA2-21D8-9497-DF1E-DCF9668C3B36}"/>
              </a:ext>
            </a:extLst>
          </p:cNvPr>
          <p:cNvCxnSpPr>
            <a:cxnSpLocks/>
            <a:stCxn id="2076" idx="1"/>
            <a:endCxn id="2064" idx="3"/>
          </p:cNvCxnSpPr>
          <p:nvPr/>
        </p:nvCxnSpPr>
        <p:spPr>
          <a:xfrm rot="10800000" flipV="1">
            <a:off x="2461930" y="3778963"/>
            <a:ext cx="2305112" cy="1176386"/>
          </a:xfrm>
          <a:prstGeom prst="bentConnector3">
            <a:avLst>
              <a:gd name="adj1" fmla="val 457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9817EA61-4CB7-DCAF-C8A9-F17EB486E7DE}"/>
              </a:ext>
            </a:extLst>
          </p:cNvPr>
          <p:cNvCxnSpPr>
            <a:cxnSpLocks/>
            <a:stCxn id="2076" idx="3"/>
            <a:endCxn id="2070" idx="1"/>
          </p:cNvCxnSpPr>
          <p:nvPr/>
        </p:nvCxnSpPr>
        <p:spPr>
          <a:xfrm>
            <a:off x="6944497" y="3778963"/>
            <a:ext cx="2683973" cy="1028227"/>
          </a:xfrm>
          <a:prstGeom prst="bentConnector3">
            <a:avLst>
              <a:gd name="adj1" fmla="val 4539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2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1F16C-09FE-4BC3-FA19-83A5CFBE00D0}"/>
            </a:ext>
          </a:extLst>
        </p:cNvPr>
        <p:cNvGrpSpPr/>
        <p:nvPr/>
      </p:nvGrpSpPr>
      <p:grpSpPr>
        <a:xfrm>
          <a:off x="0" y="0"/>
          <a:ext cx="0" cy="0"/>
          <a:chOff x="0" y="0"/>
          <a:chExt cx="0" cy="0"/>
        </a:xfrm>
      </p:grpSpPr>
      <p:pic>
        <p:nvPicPr>
          <p:cNvPr id="10" name="图片 9" descr="图示">
            <a:extLst>
              <a:ext uri="{FF2B5EF4-FFF2-40B4-BE49-F238E27FC236}">
                <a16:creationId xmlns:a16="http://schemas.microsoft.com/office/drawing/2014/main" id="{37D67CA3-6804-DC12-5A17-5B0D6E9DAC3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5276"/>
            <a:ext cx="9539020" cy="3016614"/>
          </a:xfrm>
          <a:prstGeom prst="rect">
            <a:avLst/>
          </a:prstGeom>
        </p:spPr>
      </p:pic>
      <p:sp>
        <p:nvSpPr>
          <p:cNvPr id="2" name="Title 1">
            <a:extLst>
              <a:ext uri="{FF2B5EF4-FFF2-40B4-BE49-F238E27FC236}">
                <a16:creationId xmlns:a16="http://schemas.microsoft.com/office/drawing/2014/main" id="{66937056-E91D-8763-EECD-6655B8C144BB}"/>
              </a:ext>
            </a:extLst>
          </p:cNvPr>
          <p:cNvSpPr>
            <a:spLocks noGrp="1"/>
          </p:cNvSpPr>
          <p:nvPr>
            <p:ph type="title"/>
          </p:nvPr>
        </p:nvSpPr>
        <p:spPr/>
        <p:txBody>
          <a:bodyPr/>
          <a:lstStyle/>
          <a:p>
            <a:r>
              <a:rPr lang="en-US" dirty="0" err="1"/>
              <a:t>TIGERScore</a:t>
            </a:r>
            <a:r>
              <a:rPr lang="en-US" dirty="0"/>
              <a:t>: Driven by Instructions</a:t>
            </a:r>
          </a:p>
        </p:txBody>
      </p:sp>
      <p:sp>
        <p:nvSpPr>
          <p:cNvPr id="3" name="Content Placeholder 2">
            <a:extLst>
              <a:ext uri="{FF2B5EF4-FFF2-40B4-BE49-F238E27FC236}">
                <a16:creationId xmlns:a16="http://schemas.microsoft.com/office/drawing/2014/main" id="{922A30AB-E5EC-3039-521D-92128938D665}"/>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A1A331D7-0100-3C1D-C6B5-DA39665CFFEA}"/>
              </a:ext>
            </a:extLst>
          </p:cNvPr>
          <p:cNvSpPr>
            <a:spLocks noGrp="1"/>
          </p:cNvSpPr>
          <p:nvPr>
            <p:ph type="sldNum" sz="quarter" idx="12"/>
          </p:nvPr>
        </p:nvSpPr>
        <p:spPr/>
        <p:txBody>
          <a:bodyPr/>
          <a:lstStyle/>
          <a:p>
            <a:r>
              <a:rPr lang="en-US" dirty="0"/>
              <a:t>PAGE  </a:t>
            </a:r>
            <a:fld id="{93005692-73BE-493E-93AB-ECD6027A7652}" type="slidenum">
              <a:rPr lang="en-US" smtClean="0"/>
              <a:pPr/>
              <a:t>30</a:t>
            </a:fld>
            <a:endParaRPr lang="en-US" dirty="0"/>
          </a:p>
        </p:txBody>
      </p:sp>
      <p:sp>
        <p:nvSpPr>
          <p:cNvPr id="4" name="矩形: 圆角 3">
            <a:extLst>
              <a:ext uri="{FF2B5EF4-FFF2-40B4-BE49-F238E27FC236}">
                <a16:creationId xmlns:a16="http://schemas.microsoft.com/office/drawing/2014/main" id="{A1AE5A89-3C1E-C3D3-A770-45B8B427A076}"/>
              </a:ext>
            </a:extLst>
          </p:cNvPr>
          <p:cNvSpPr/>
          <p:nvPr/>
        </p:nvSpPr>
        <p:spPr>
          <a:xfrm>
            <a:off x="1303867" y="2171701"/>
            <a:ext cx="4038600" cy="584200"/>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8" name="对话气泡: 圆角矩形 7">
            <a:extLst>
              <a:ext uri="{FF2B5EF4-FFF2-40B4-BE49-F238E27FC236}">
                <a16:creationId xmlns:a16="http://schemas.microsoft.com/office/drawing/2014/main" id="{9209E569-C998-D531-7630-70D553A7C43C}"/>
              </a:ext>
            </a:extLst>
          </p:cNvPr>
          <p:cNvSpPr/>
          <p:nvPr/>
        </p:nvSpPr>
        <p:spPr>
          <a:xfrm>
            <a:off x="2247899" y="1676110"/>
            <a:ext cx="4546599" cy="302684"/>
          </a:xfrm>
          <a:prstGeom prst="wedgeRoundRectCallout">
            <a:avLst>
              <a:gd name="adj1" fmla="val -38878"/>
              <a:gd name="adj2" fmla="val 10622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Each instruction represents different task</a:t>
            </a:r>
            <a:endParaRPr lang="en-CA" dirty="0"/>
          </a:p>
        </p:txBody>
      </p:sp>
    </p:spTree>
    <p:extLst>
      <p:ext uri="{BB962C8B-B14F-4D97-AF65-F5344CB8AC3E}">
        <p14:creationId xmlns:p14="http://schemas.microsoft.com/office/powerpoint/2010/main" val="24934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947BD-9F22-171A-EEEF-927A23943820}"/>
            </a:ext>
          </a:extLst>
        </p:cNvPr>
        <p:cNvGrpSpPr/>
        <p:nvPr/>
      </p:nvGrpSpPr>
      <p:grpSpPr>
        <a:xfrm>
          <a:off x="0" y="0"/>
          <a:ext cx="0" cy="0"/>
          <a:chOff x="0" y="0"/>
          <a:chExt cx="0" cy="0"/>
        </a:xfrm>
      </p:grpSpPr>
      <p:pic>
        <p:nvPicPr>
          <p:cNvPr id="9" name="图片 8" descr="图示">
            <a:extLst>
              <a:ext uri="{FF2B5EF4-FFF2-40B4-BE49-F238E27FC236}">
                <a16:creationId xmlns:a16="http://schemas.microsoft.com/office/drawing/2014/main" id="{65FCADA1-13EE-1BCB-AD93-9F29C33FE9B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5276"/>
            <a:ext cx="9539020" cy="3016614"/>
          </a:xfrm>
          <a:prstGeom prst="rect">
            <a:avLst/>
          </a:prstGeom>
        </p:spPr>
      </p:pic>
      <p:sp>
        <p:nvSpPr>
          <p:cNvPr id="2" name="Title 1">
            <a:extLst>
              <a:ext uri="{FF2B5EF4-FFF2-40B4-BE49-F238E27FC236}">
                <a16:creationId xmlns:a16="http://schemas.microsoft.com/office/drawing/2014/main" id="{A7C650A7-7040-672F-A4D3-1310157BC1C2}"/>
              </a:ext>
            </a:extLst>
          </p:cNvPr>
          <p:cNvSpPr>
            <a:spLocks noGrp="1"/>
          </p:cNvSpPr>
          <p:nvPr>
            <p:ph type="title"/>
          </p:nvPr>
        </p:nvSpPr>
        <p:spPr/>
        <p:txBody>
          <a:bodyPr/>
          <a:lstStyle/>
          <a:p>
            <a:r>
              <a:rPr lang="en-US" dirty="0" err="1"/>
              <a:t>TIGERScore</a:t>
            </a:r>
            <a:r>
              <a:rPr lang="en-US" dirty="0"/>
              <a:t>: Self-Explainable</a:t>
            </a:r>
          </a:p>
        </p:txBody>
      </p:sp>
      <p:sp>
        <p:nvSpPr>
          <p:cNvPr id="3" name="Content Placeholder 2">
            <a:extLst>
              <a:ext uri="{FF2B5EF4-FFF2-40B4-BE49-F238E27FC236}">
                <a16:creationId xmlns:a16="http://schemas.microsoft.com/office/drawing/2014/main" id="{D2B74EF9-9E0A-AD02-71A6-13B3E6DAE7C8}"/>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8EE406BA-52A1-C11E-F2CD-193DEF6539A4}"/>
              </a:ext>
            </a:extLst>
          </p:cNvPr>
          <p:cNvSpPr>
            <a:spLocks noGrp="1"/>
          </p:cNvSpPr>
          <p:nvPr>
            <p:ph type="sldNum" sz="quarter" idx="12"/>
          </p:nvPr>
        </p:nvSpPr>
        <p:spPr/>
        <p:txBody>
          <a:bodyPr/>
          <a:lstStyle/>
          <a:p>
            <a:r>
              <a:rPr lang="en-US" dirty="0"/>
              <a:t>PAGE  </a:t>
            </a:r>
            <a:fld id="{93005692-73BE-493E-93AB-ECD6027A7652}" type="slidenum">
              <a:rPr lang="en-US" smtClean="0"/>
              <a:pPr/>
              <a:t>31</a:t>
            </a:fld>
            <a:endParaRPr lang="en-US" dirty="0"/>
          </a:p>
        </p:txBody>
      </p:sp>
      <p:sp>
        <p:nvSpPr>
          <p:cNvPr id="4" name="矩形: 圆角 3">
            <a:extLst>
              <a:ext uri="{FF2B5EF4-FFF2-40B4-BE49-F238E27FC236}">
                <a16:creationId xmlns:a16="http://schemas.microsoft.com/office/drawing/2014/main" id="{990458B0-6D2D-9AE3-D41C-12853CE9DF5C}"/>
              </a:ext>
            </a:extLst>
          </p:cNvPr>
          <p:cNvSpPr/>
          <p:nvPr/>
        </p:nvSpPr>
        <p:spPr>
          <a:xfrm>
            <a:off x="6752166" y="2171700"/>
            <a:ext cx="4246033" cy="2971799"/>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8" name="对话气泡: 圆角矩形 7">
            <a:extLst>
              <a:ext uri="{FF2B5EF4-FFF2-40B4-BE49-F238E27FC236}">
                <a16:creationId xmlns:a16="http://schemas.microsoft.com/office/drawing/2014/main" id="{D1F58474-D9AF-412D-0B32-961A50FA9F4F}"/>
              </a:ext>
            </a:extLst>
          </p:cNvPr>
          <p:cNvSpPr/>
          <p:nvPr/>
        </p:nvSpPr>
        <p:spPr>
          <a:xfrm>
            <a:off x="4478866" y="1611083"/>
            <a:ext cx="4546599" cy="302684"/>
          </a:xfrm>
          <a:prstGeom prst="wedgeRoundRectCallout">
            <a:avLst>
              <a:gd name="adj1" fmla="val 39986"/>
              <a:gd name="adj2" fmla="val 13839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Error analysis and explanations</a:t>
            </a:r>
            <a:endParaRPr lang="en-CA" dirty="0"/>
          </a:p>
        </p:txBody>
      </p:sp>
    </p:spTree>
    <p:extLst>
      <p:ext uri="{BB962C8B-B14F-4D97-AF65-F5344CB8AC3E}">
        <p14:creationId xmlns:p14="http://schemas.microsoft.com/office/powerpoint/2010/main" val="231575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CC4D2-52CA-C354-C18A-41933675F8BF}"/>
            </a:ext>
          </a:extLst>
        </p:cNvPr>
        <p:cNvGrpSpPr/>
        <p:nvPr/>
      </p:nvGrpSpPr>
      <p:grpSpPr>
        <a:xfrm>
          <a:off x="0" y="0"/>
          <a:ext cx="0" cy="0"/>
          <a:chOff x="0" y="0"/>
          <a:chExt cx="0" cy="0"/>
        </a:xfrm>
      </p:grpSpPr>
      <p:pic>
        <p:nvPicPr>
          <p:cNvPr id="10" name="图片 9" descr="图示">
            <a:extLst>
              <a:ext uri="{FF2B5EF4-FFF2-40B4-BE49-F238E27FC236}">
                <a16:creationId xmlns:a16="http://schemas.microsoft.com/office/drawing/2014/main" id="{F82124D7-1F64-7B9A-5B20-DD07FBA3CE9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5276"/>
            <a:ext cx="9539020" cy="3016614"/>
          </a:xfrm>
          <a:prstGeom prst="rect">
            <a:avLst/>
          </a:prstGeom>
        </p:spPr>
      </p:pic>
      <p:sp>
        <p:nvSpPr>
          <p:cNvPr id="2" name="Title 1">
            <a:extLst>
              <a:ext uri="{FF2B5EF4-FFF2-40B4-BE49-F238E27FC236}">
                <a16:creationId xmlns:a16="http://schemas.microsoft.com/office/drawing/2014/main" id="{0C753740-035F-57AD-57FC-BF6A313915C7}"/>
              </a:ext>
            </a:extLst>
          </p:cNvPr>
          <p:cNvSpPr>
            <a:spLocks noGrp="1"/>
          </p:cNvSpPr>
          <p:nvPr>
            <p:ph type="title"/>
          </p:nvPr>
        </p:nvSpPr>
        <p:spPr/>
        <p:txBody>
          <a:bodyPr/>
          <a:lstStyle/>
          <a:p>
            <a:r>
              <a:rPr lang="en-US" dirty="0" err="1"/>
              <a:t>TIGERScore</a:t>
            </a:r>
            <a:r>
              <a:rPr lang="en-US" dirty="0"/>
              <a:t>: Multi-aspect Evaluation</a:t>
            </a:r>
          </a:p>
        </p:txBody>
      </p:sp>
      <p:sp>
        <p:nvSpPr>
          <p:cNvPr id="3" name="Content Placeholder 2">
            <a:extLst>
              <a:ext uri="{FF2B5EF4-FFF2-40B4-BE49-F238E27FC236}">
                <a16:creationId xmlns:a16="http://schemas.microsoft.com/office/drawing/2014/main" id="{2283D314-6D3D-C53D-6B7A-D67CA9510D53}"/>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2558D396-2323-832F-A23B-D81E69DF7CF2}"/>
              </a:ext>
            </a:extLst>
          </p:cNvPr>
          <p:cNvSpPr>
            <a:spLocks noGrp="1"/>
          </p:cNvSpPr>
          <p:nvPr>
            <p:ph type="sldNum" sz="quarter" idx="12"/>
          </p:nvPr>
        </p:nvSpPr>
        <p:spPr/>
        <p:txBody>
          <a:bodyPr/>
          <a:lstStyle/>
          <a:p>
            <a:r>
              <a:rPr lang="en-US" dirty="0"/>
              <a:t>PAGE  </a:t>
            </a:r>
            <a:fld id="{93005692-73BE-493E-93AB-ECD6027A7652}" type="slidenum">
              <a:rPr lang="en-US" smtClean="0"/>
              <a:pPr/>
              <a:t>32</a:t>
            </a:fld>
            <a:endParaRPr lang="en-US" dirty="0"/>
          </a:p>
        </p:txBody>
      </p:sp>
      <p:sp>
        <p:nvSpPr>
          <p:cNvPr id="4" name="矩形: 圆角 3">
            <a:extLst>
              <a:ext uri="{FF2B5EF4-FFF2-40B4-BE49-F238E27FC236}">
                <a16:creationId xmlns:a16="http://schemas.microsoft.com/office/drawing/2014/main" id="{CDBEE69A-A80E-364C-8C18-FB49D613CEEA}"/>
              </a:ext>
            </a:extLst>
          </p:cNvPr>
          <p:cNvSpPr/>
          <p:nvPr/>
        </p:nvSpPr>
        <p:spPr>
          <a:xfrm>
            <a:off x="6887633" y="2946400"/>
            <a:ext cx="1837267" cy="2243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8" name="对话气泡: 圆角矩形 7">
            <a:extLst>
              <a:ext uri="{FF2B5EF4-FFF2-40B4-BE49-F238E27FC236}">
                <a16:creationId xmlns:a16="http://schemas.microsoft.com/office/drawing/2014/main" id="{EEE7407C-29E5-F352-92A8-95AD63A151A9}"/>
              </a:ext>
            </a:extLst>
          </p:cNvPr>
          <p:cNvSpPr/>
          <p:nvPr/>
        </p:nvSpPr>
        <p:spPr>
          <a:xfrm>
            <a:off x="3771446" y="1589625"/>
            <a:ext cx="4546599" cy="302684"/>
          </a:xfrm>
          <a:prstGeom prst="wedgeRoundRectCallout">
            <a:avLst>
              <a:gd name="adj1" fmla="val 39986"/>
              <a:gd name="adj2" fmla="val 13839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Error analysis and explanations</a:t>
            </a:r>
            <a:endParaRPr lang="en-CA" dirty="0"/>
          </a:p>
        </p:txBody>
      </p:sp>
      <p:sp>
        <p:nvSpPr>
          <p:cNvPr id="9" name="矩形: 圆角 8">
            <a:extLst>
              <a:ext uri="{FF2B5EF4-FFF2-40B4-BE49-F238E27FC236}">
                <a16:creationId xmlns:a16="http://schemas.microsoft.com/office/drawing/2014/main" id="{53818FB0-7AD0-F998-8B44-6E266B566A90}"/>
              </a:ext>
            </a:extLst>
          </p:cNvPr>
          <p:cNvSpPr/>
          <p:nvPr/>
        </p:nvSpPr>
        <p:spPr>
          <a:xfrm>
            <a:off x="6887633" y="4004734"/>
            <a:ext cx="1837267" cy="2243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Tree>
    <p:extLst>
      <p:ext uri="{BB962C8B-B14F-4D97-AF65-F5344CB8AC3E}">
        <p14:creationId xmlns:p14="http://schemas.microsoft.com/office/powerpoint/2010/main" val="156645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AF7C-E764-CB43-2EBC-FAE3AD8FCB8B}"/>
            </a:ext>
          </a:extLst>
        </p:cNvPr>
        <p:cNvGrpSpPr/>
        <p:nvPr/>
      </p:nvGrpSpPr>
      <p:grpSpPr>
        <a:xfrm>
          <a:off x="0" y="0"/>
          <a:ext cx="0" cy="0"/>
          <a:chOff x="0" y="0"/>
          <a:chExt cx="0" cy="0"/>
        </a:xfrm>
      </p:grpSpPr>
      <p:pic>
        <p:nvPicPr>
          <p:cNvPr id="10" name="图片 9" descr="图示">
            <a:extLst>
              <a:ext uri="{FF2B5EF4-FFF2-40B4-BE49-F238E27FC236}">
                <a16:creationId xmlns:a16="http://schemas.microsoft.com/office/drawing/2014/main" id="{DC91F313-2AE7-BFC4-3B62-E07512760CB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5276"/>
            <a:ext cx="9539020" cy="3016614"/>
          </a:xfrm>
          <a:prstGeom prst="rect">
            <a:avLst/>
          </a:prstGeom>
        </p:spPr>
      </p:pic>
      <p:sp>
        <p:nvSpPr>
          <p:cNvPr id="2" name="Title 1">
            <a:extLst>
              <a:ext uri="{FF2B5EF4-FFF2-40B4-BE49-F238E27FC236}">
                <a16:creationId xmlns:a16="http://schemas.microsoft.com/office/drawing/2014/main" id="{52334200-64A2-96C6-2CC3-62B8213D85D6}"/>
              </a:ext>
            </a:extLst>
          </p:cNvPr>
          <p:cNvSpPr>
            <a:spLocks noGrp="1"/>
          </p:cNvSpPr>
          <p:nvPr>
            <p:ph type="title"/>
          </p:nvPr>
        </p:nvSpPr>
        <p:spPr/>
        <p:txBody>
          <a:bodyPr/>
          <a:lstStyle/>
          <a:p>
            <a:r>
              <a:rPr lang="en-US" dirty="0" err="1"/>
              <a:t>TIGERScore</a:t>
            </a:r>
            <a:r>
              <a:rPr lang="en-US" dirty="0"/>
              <a:t>: </a:t>
            </a:r>
            <a:r>
              <a:rPr lang="en-US" altLang="zh-CN" dirty="0"/>
              <a:t>Penalty-Scoring Systems</a:t>
            </a:r>
            <a:endParaRPr lang="en-US" dirty="0"/>
          </a:p>
        </p:txBody>
      </p:sp>
      <p:sp>
        <p:nvSpPr>
          <p:cNvPr id="3" name="Content Placeholder 2">
            <a:extLst>
              <a:ext uri="{FF2B5EF4-FFF2-40B4-BE49-F238E27FC236}">
                <a16:creationId xmlns:a16="http://schemas.microsoft.com/office/drawing/2014/main" id="{B651262F-1740-7470-3F15-84B9486BF5E1}"/>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4D96109D-2227-66FD-E57F-081094315C85}"/>
              </a:ext>
            </a:extLst>
          </p:cNvPr>
          <p:cNvSpPr>
            <a:spLocks noGrp="1"/>
          </p:cNvSpPr>
          <p:nvPr>
            <p:ph type="sldNum" sz="quarter" idx="12"/>
          </p:nvPr>
        </p:nvSpPr>
        <p:spPr/>
        <p:txBody>
          <a:bodyPr/>
          <a:lstStyle/>
          <a:p>
            <a:r>
              <a:rPr lang="en-US" dirty="0"/>
              <a:t>PAGE  </a:t>
            </a:r>
            <a:fld id="{93005692-73BE-493E-93AB-ECD6027A7652}" type="slidenum">
              <a:rPr lang="en-US" smtClean="0"/>
              <a:pPr/>
              <a:t>33</a:t>
            </a:fld>
            <a:endParaRPr lang="en-US" dirty="0"/>
          </a:p>
        </p:txBody>
      </p:sp>
      <p:sp>
        <p:nvSpPr>
          <p:cNvPr id="4" name="矩形: 圆角 3">
            <a:extLst>
              <a:ext uri="{FF2B5EF4-FFF2-40B4-BE49-F238E27FC236}">
                <a16:creationId xmlns:a16="http://schemas.microsoft.com/office/drawing/2014/main" id="{2410FE21-98AA-E13E-6E31-C1C13DF8E034}"/>
              </a:ext>
            </a:extLst>
          </p:cNvPr>
          <p:cNvSpPr/>
          <p:nvPr/>
        </p:nvSpPr>
        <p:spPr>
          <a:xfrm>
            <a:off x="6887633" y="3345192"/>
            <a:ext cx="1273488" cy="2243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8" name="对话气泡: 圆角矩形 7">
                <a:extLst>
                  <a:ext uri="{FF2B5EF4-FFF2-40B4-BE49-F238E27FC236}">
                    <a16:creationId xmlns:a16="http://schemas.microsoft.com/office/drawing/2014/main" id="{EA43F1EB-727C-93DE-D789-C2082276F1A6}"/>
                  </a:ext>
                </a:extLst>
              </p:cNvPr>
              <p:cNvSpPr/>
              <p:nvPr/>
            </p:nvSpPr>
            <p:spPr>
              <a:xfrm>
                <a:off x="2827792" y="1589625"/>
                <a:ext cx="5490253" cy="302684"/>
              </a:xfrm>
              <a:prstGeom prst="wedgeRoundRectCallout">
                <a:avLst>
                  <a:gd name="adj1" fmla="val 39986"/>
                  <a:gd name="adj2" fmla="val 13839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Penalty score for each error ranges from </a:t>
                </a:r>
                <a14:m>
                  <m:oMath xmlns:m="http://schemas.openxmlformats.org/officeDocument/2006/math">
                    <m:d>
                      <m:dPr>
                        <m:begChr m:val="["/>
                        <m:endChr m:val="]"/>
                        <m:ctrlPr>
                          <a:rPr lang="en-CA" i="1">
                            <a:latin typeface="Cambria Math" panose="02040503050406030204" pitchFamily="18" charset="0"/>
                          </a:rPr>
                        </m:ctrlPr>
                      </m:dPr>
                      <m:e>
                        <m:r>
                          <a:rPr lang="en-CA" i="1">
                            <a:latin typeface="Cambria Math" panose="02040503050406030204" pitchFamily="18" charset="0"/>
                          </a:rPr>
                          <m:t>−5,−0.5</m:t>
                        </m:r>
                      </m:e>
                    </m:d>
                  </m:oMath>
                </a14:m>
                <a:endParaRPr lang="en-CA" dirty="0"/>
              </a:p>
            </p:txBody>
          </p:sp>
        </mc:Choice>
        <mc:Fallback xmlns="">
          <p:sp>
            <p:nvSpPr>
              <p:cNvPr id="8" name="对话气泡: 圆角矩形 7">
                <a:extLst>
                  <a:ext uri="{FF2B5EF4-FFF2-40B4-BE49-F238E27FC236}">
                    <a16:creationId xmlns:a16="http://schemas.microsoft.com/office/drawing/2014/main" id="{EA43F1EB-727C-93DE-D789-C2082276F1A6}"/>
                  </a:ext>
                </a:extLst>
              </p:cNvPr>
              <p:cNvSpPr>
                <a:spLocks noRot="1" noChangeAspect="1" noMove="1" noResize="1" noEditPoints="1" noAdjustHandles="1" noChangeArrowheads="1" noChangeShapeType="1" noTextEdit="1"/>
              </p:cNvSpPr>
              <p:nvPr/>
            </p:nvSpPr>
            <p:spPr>
              <a:xfrm>
                <a:off x="2827792" y="1589625"/>
                <a:ext cx="5490253" cy="302684"/>
              </a:xfrm>
              <a:prstGeom prst="wedgeRoundRectCallout">
                <a:avLst>
                  <a:gd name="adj1" fmla="val 39986"/>
                  <a:gd name="adj2" fmla="val 138396"/>
                  <a:gd name="adj3" fmla="val 16667"/>
                </a:avLst>
              </a:prstGeom>
              <a:blipFill>
                <a:blip r:embed="rId3"/>
                <a:stretch>
                  <a:fillRect t="-10526"/>
                </a:stretch>
              </a:blipFill>
            </p:spPr>
            <p:txBody>
              <a:bodyPr/>
              <a:lstStyle/>
              <a:p>
                <a:r>
                  <a:rPr lang="en-CA">
                    <a:noFill/>
                  </a:rPr>
                  <a:t> </a:t>
                </a:r>
              </a:p>
            </p:txBody>
          </p:sp>
        </mc:Fallback>
      </mc:AlternateContent>
      <p:sp>
        <p:nvSpPr>
          <p:cNvPr id="9" name="矩形: 圆角 8">
            <a:extLst>
              <a:ext uri="{FF2B5EF4-FFF2-40B4-BE49-F238E27FC236}">
                <a16:creationId xmlns:a16="http://schemas.microsoft.com/office/drawing/2014/main" id="{15D44941-0BFE-E64E-0C7D-0DFCF0BE75C5}"/>
              </a:ext>
            </a:extLst>
          </p:cNvPr>
          <p:cNvSpPr/>
          <p:nvPr/>
        </p:nvSpPr>
        <p:spPr>
          <a:xfrm>
            <a:off x="6887633" y="4387413"/>
            <a:ext cx="1305713" cy="2243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5" name="矩形: 圆角 4">
            <a:extLst>
              <a:ext uri="{FF2B5EF4-FFF2-40B4-BE49-F238E27FC236}">
                <a16:creationId xmlns:a16="http://schemas.microsoft.com/office/drawing/2014/main" id="{890A43BF-1511-628D-4347-761588E6DBCE}"/>
              </a:ext>
            </a:extLst>
          </p:cNvPr>
          <p:cNvSpPr/>
          <p:nvPr/>
        </p:nvSpPr>
        <p:spPr>
          <a:xfrm>
            <a:off x="6887633" y="4787679"/>
            <a:ext cx="2018704" cy="2243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11" name="对话气泡: 圆角矩形 10">
            <a:extLst>
              <a:ext uri="{FF2B5EF4-FFF2-40B4-BE49-F238E27FC236}">
                <a16:creationId xmlns:a16="http://schemas.microsoft.com/office/drawing/2014/main" id="{F86C284B-43CE-9A06-C18F-816EE1644EB2}"/>
              </a:ext>
            </a:extLst>
          </p:cNvPr>
          <p:cNvSpPr/>
          <p:nvPr/>
        </p:nvSpPr>
        <p:spPr>
          <a:xfrm>
            <a:off x="3049343" y="5429634"/>
            <a:ext cx="5478343" cy="302684"/>
          </a:xfrm>
          <a:prstGeom prst="wedgeRoundRectCallout">
            <a:avLst>
              <a:gd name="adj1" fmla="val 39366"/>
              <a:gd name="adj2" fmla="val -16370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The final overall score is the sum of all the penalties</a:t>
            </a:r>
          </a:p>
        </p:txBody>
      </p:sp>
    </p:spTree>
    <p:extLst>
      <p:ext uri="{BB962C8B-B14F-4D97-AF65-F5344CB8AC3E}">
        <p14:creationId xmlns:p14="http://schemas.microsoft.com/office/powerpoint/2010/main" val="10233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5"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C093-48C2-7EE9-0560-EEE7BDC78D03}"/>
            </a:ext>
          </a:extLst>
        </p:cNvPr>
        <p:cNvGrpSpPr/>
        <p:nvPr/>
      </p:nvGrpSpPr>
      <p:grpSpPr>
        <a:xfrm>
          <a:off x="0" y="0"/>
          <a:ext cx="0" cy="0"/>
          <a:chOff x="0" y="0"/>
          <a:chExt cx="0" cy="0"/>
        </a:xfrm>
      </p:grpSpPr>
      <p:pic>
        <p:nvPicPr>
          <p:cNvPr id="10" name="图片 9" descr="图示">
            <a:extLst>
              <a:ext uri="{FF2B5EF4-FFF2-40B4-BE49-F238E27FC236}">
                <a16:creationId xmlns:a16="http://schemas.microsoft.com/office/drawing/2014/main" id="{482D88CA-399F-3D2E-9279-32B7E5C3426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5276"/>
            <a:ext cx="9539020" cy="3016614"/>
          </a:xfrm>
          <a:prstGeom prst="rect">
            <a:avLst/>
          </a:prstGeom>
        </p:spPr>
      </p:pic>
      <p:sp>
        <p:nvSpPr>
          <p:cNvPr id="2" name="Title 1">
            <a:extLst>
              <a:ext uri="{FF2B5EF4-FFF2-40B4-BE49-F238E27FC236}">
                <a16:creationId xmlns:a16="http://schemas.microsoft.com/office/drawing/2014/main" id="{D0926751-F5C9-7E45-8F18-4CCB75018174}"/>
              </a:ext>
            </a:extLst>
          </p:cNvPr>
          <p:cNvSpPr>
            <a:spLocks noGrp="1"/>
          </p:cNvSpPr>
          <p:nvPr>
            <p:ph type="title"/>
          </p:nvPr>
        </p:nvSpPr>
        <p:spPr/>
        <p:txBody>
          <a:bodyPr/>
          <a:lstStyle/>
          <a:p>
            <a:r>
              <a:rPr lang="en-US" dirty="0" err="1"/>
              <a:t>TIGERScore</a:t>
            </a:r>
            <a:r>
              <a:rPr lang="en-US" dirty="0"/>
              <a:t>: </a:t>
            </a:r>
            <a:r>
              <a:rPr lang="en-US" altLang="zh-CN" dirty="0"/>
              <a:t>Structured Analysis Output </a:t>
            </a:r>
            <a:endParaRPr lang="en-US" dirty="0"/>
          </a:p>
        </p:txBody>
      </p:sp>
      <p:sp>
        <p:nvSpPr>
          <p:cNvPr id="3" name="Content Placeholder 2">
            <a:extLst>
              <a:ext uri="{FF2B5EF4-FFF2-40B4-BE49-F238E27FC236}">
                <a16:creationId xmlns:a16="http://schemas.microsoft.com/office/drawing/2014/main" id="{BE423C92-5FE0-DEC7-A80B-F700E362D2F8}"/>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E91CCE76-A073-1544-745E-AB7A568C060A}"/>
              </a:ext>
            </a:extLst>
          </p:cNvPr>
          <p:cNvSpPr>
            <a:spLocks noGrp="1"/>
          </p:cNvSpPr>
          <p:nvPr>
            <p:ph type="sldNum" sz="quarter" idx="12"/>
          </p:nvPr>
        </p:nvSpPr>
        <p:spPr/>
        <p:txBody>
          <a:bodyPr/>
          <a:lstStyle/>
          <a:p>
            <a:r>
              <a:rPr lang="en-US" dirty="0"/>
              <a:t>PAGE  </a:t>
            </a:r>
            <a:fld id="{93005692-73BE-493E-93AB-ECD6027A7652}" type="slidenum">
              <a:rPr lang="en-US" smtClean="0"/>
              <a:pPr/>
              <a:t>34</a:t>
            </a:fld>
            <a:endParaRPr lang="en-US" dirty="0"/>
          </a:p>
        </p:txBody>
      </p:sp>
      <p:sp>
        <p:nvSpPr>
          <p:cNvPr id="4" name="矩形: 圆角 3">
            <a:extLst>
              <a:ext uri="{FF2B5EF4-FFF2-40B4-BE49-F238E27FC236}">
                <a16:creationId xmlns:a16="http://schemas.microsoft.com/office/drawing/2014/main" id="{6B9B6636-5229-116B-CC53-4947C7D0E68C}"/>
              </a:ext>
            </a:extLst>
          </p:cNvPr>
          <p:cNvSpPr/>
          <p:nvPr/>
        </p:nvSpPr>
        <p:spPr>
          <a:xfrm>
            <a:off x="6887632" y="2590800"/>
            <a:ext cx="3869268" cy="978760"/>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8" name="对话气泡: 圆角矩形 7">
            <a:extLst>
              <a:ext uri="{FF2B5EF4-FFF2-40B4-BE49-F238E27FC236}">
                <a16:creationId xmlns:a16="http://schemas.microsoft.com/office/drawing/2014/main" id="{59973534-823C-6FEF-EEC1-D14921525FB2}"/>
              </a:ext>
            </a:extLst>
          </p:cNvPr>
          <p:cNvSpPr/>
          <p:nvPr/>
        </p:nvSpPr>
        <p:spPr>
          <a:xfrm>
            <a:off x="2192868" y="1330035"/>
            <a:ext cx="6125178" cy="562274"/>
          </a:xfrm>
          <a:prstGeom prst="wedgeRoundRectCallout">
            <a:avLst>
              <a:gd name="adj1" fmla="val 42612"/>
              <a:gd name="adj2" fmla="val 11129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Each error consists of:</a:t>
            </a:r>
            <a:br>
              <a:rPr lang="en-CA" dirty="0"/>
            </a:br>
            <a:r>
              <a:rPr lang="en-CA" dirty="0"/>
              <a:t>Location, Aspect, Explanation, Penalty Score</a:t>
            </a:r>
          </a:p>
        </p:txBody>
      </p:sp>
      <p:sp>
        <p:nvSpPr>
          <p:cNvPr id="9" name="矩形: 圆角 8">
            <a:extLst>
              <a:ext uri="{FF2B5EF4-FFF2-40B4-BE49-F238E27FC236}">
                <a16:creationId xmlns:a16="http://schemas.microsoft.com/office/drawing/2014/main" id="{9246920F-5815-38BB-30E3-78F08071FBA6}"/>
              </a:ext>
            </a:extLst>
          </p:cNvPr>
          <p:cNvSpPr/>
          <p:nvPr/>
        </p:nvSpPr>
        <p:spPr>
          <a:xfrm>
            <a:off x="6887633" y="3569561"/>
            <a:ext cx="3869267" cy="1042220"/>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11" name="对话气泡: 圆角矩形 10">
            <a:extLst>
              <a:ext uri="{FF2B5EF4-FFF2-40B4-BE49-F238E27FC236}">
                <a16:creationId xmlns:a16="http://schemas.microsoft.com/office/drawing/2014/main" id="{E71F2C35-F439-6F94-7321-EB18479AA0C6}"/>
              </a:ext>
            </a:extLst>
          </p:cNvPr>
          <p:cNvSpPr/>
          <p:nvPr/>
        </p:nvSpPr>
        <p:spPr>
          <a:xfrm>
            <a:off x="3062043" y="5429634"/>
            <a:ext cx="5478343" cy="578646"/>
          </a:xfrm>
          <a:prstGeom prst="wedgeRoundRectCallout">
            <a:avLst>
              <a:gd name="adj1" fmla="val 41298"/>
              <a:gd name="adj2" fmla="val -11687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The overall analysis output is:</a:t>
            </a:r>
            <a:br>
              <a:rPr lang="en-CA" dirty="0"/>
            </a:br>
            <a:r>
              <a:rPr lang="en-CA" dirty="0"/>
              <a:t>multiple identified errors + final score</a:t>
            </a:r>
          </a:p>
        </p:txBody>
      </p:sp>
      <p:sp>
        <p:nvSpPr>
          <p:cNvPr id="13" name="矩形: 圆角 12">
            <a:extLst>
              <a:ext uri="{FF2B5EF4-FFF2-40B4-BE49-F238E27FC236}">
                <a16:creationId xmlns:a16="http://schemas.microsoft.com/office/drawing/2014/main" id="{F7587866-C567-D343-61B3-6E3E72AF3CDD}"/>
              </a:ext>
            </a:extLst>
          </p:cNvPr>
          <p:cNvSpPr/>
          <p:nvPr/>
        </p:nvSpPr>
        <p:spPr>
          <a:xfrm>
            <a:off x="6887633" y="4804833"/>
            <a:ext cx="2023534" cy="203199"/>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Tree>
    <p:extLst>
      <p:ext uri="{BB962C8B-B14F-4D97-AF65-F5344CB8AC3E}">
        <p14:creationId xmlns:p14="http://schemas.microsoft.com/office/powerpoint/2010/main" val="20741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377A3-E4AC-F80D-37B9-64AB9DC923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A1393-9723-C220-85E3-C6BED1F7DF37}"/>
              </a:ext>
            </a:extLst>
          </p:cNvPr>
          <p:cNvSpPr>
            <a:spLocks noGrp="1"/>
          </p:cNvSpPr>
          <p:nvPr>
            <p:ph type="title"/>
          </p:nvPr>
        </p:nvSpPr>
        <p:spPr/>
        <p:txBody>
          <a:bodyPr/>
          <a:lstStyle/>
          <a:p>
            <a:r>
              <a:rPr lang="en-US" dirty="0" err="1"/>
              <a:t>MetricInstruct</a:t>
            </a:r>
            <a:r>
              <a:rPr lang="en-US" dirty="0"/>
              <a:t>: Curation Pipeline</a:t>
            </a:r>
          </a:p>
        </p:txBody>
      </p:sp>
      <p:sp>
        <p:nvSpPr>
          <p:cNvPr id="3" name="Content Placeholder 2">
            <a:extLst>
              <a:ext uri="{FF2B5EF4-FFF2-40B4-BE49-F238E27FC236}">
                <a16:creationId xmlns:a16="http://schemas.microsoft.com/office/drawing/2014/main" id="{FC736059-2353-D518-1D28-8EAC63359C1C}"/>
              </a:ext>
            </a:extLst>
          </p:cNvPr>
          <p:cNvSpPr>
            <a:spLocks noGrp="1"/>
          </p:cNvSpPr>
          <p:nvPr>
            <p:ph idx="1"/>
          </p:nvPr>
        </p:nvSpPr>
        <p:spPr/>
        <p:txBody>
          <a:bodyPr/>
          <a:lstStyle/>
          <a:p>
            <a:pPr marL="0" indent="0">
              <a:buNone/>
            </a:pPr>
            <a:r>
              <a:rPr lang="en-US" dirty="0"/>
              <a:t> What does the training data come from?</a:t>
            </a:r>
          </a:p>
          <a:p>
            <a:endParaRPr lang="en-US" dirty="0"/>
          </a:p>
        </p:txBody>
      </p:sp>
      <p:sp>
        <p:nvSpPr>
          <p:cNvPr id="7" name="Slide Number Placeholder 6">
            <a:extLst>
              <a:ext uri="{FF2B5EF4-FFF2-40B4-BE49-F238E27FC236}">
                <a16:creationId xmlns:a16="http://schemas.microsoft.com/office/drawing/2014/main" id="{ABC6B58A-CD6E-1706-E966-CBF8437E1840}"/>
              </a:ext>
            </a:extLst>
          </p:cNvPr>
          <p:cNvSpPr>
            <a:spLocks noGrp="1"/>
          </p:cNvSpPr>
          <p:nvPr>
            <p:ph type="sldNum" sz="quarter" idx="12"/>
          </p:nvPr>
        </p:nvSpPr>
        <p:spPr/>
        <p:txBody>
          <a:bodyPr/>
          <a:lstStyle/>
          <a:p>
            <a:r>
              <a:rPr lang="en-US" dirty="0"/>
              <a:t>PAGE  </a:t>
            </a:r>
            <a:fld id="{93005692-73BE-493E-93AB-ECD6027A7652}" type="slidenum">
              <a:rPr lang="en-US" smtClean="0"/>
              <a:pPr/>
              <a:t>35</a:t>
            </a:fld>
            <a:endParaRPr lang="en-US" dirty="0"/>
          </a:p>
        </p:txBody>
      </p:sp>
      <p:sp>
        <p:nvSpPr>
          <p:cNvPr id="9" name="矩形: 圆角 8">
            <a:extLst>
              <a:ext uri="{FF2B5EF4-FFF2-40B4-BE49-F238E27FC236}">
                <a16:creationId xmlns:a16="http://schemas.microsoft.com/office/drawing/2014/main" id="{B7C8E668-1987-3678-EF63-CFFD898150FF}"/>
              </a:ext>
            </a:extLst>
          </p:cNvPr>
          <p:cNvSpPr/>
          <p:nvPr/>
        </p:nvSpPr>
        <p:spPr>
          <a:xfrm>
            <a:off x="3817377" y="2401676"/>
            <a:ext cx="1546830" cy="6160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Pre-defined aspects</a:t>
            </a:r>
          </a:p>
        </p:txBody>
      </p:sp>
      <p:sp>
        <p:nvSpPr>
          <p:cNvPr id="10" name="矩形: 圆角 9">
            <a:extLst>
              <a:ext uri="{FF2B5EF4-FFF2-40B4-BE49-F238E27FC236}">
                <a16:creationId xmlns:a16="http://schemas.microsoft.com/office/drawing/2014/main" id="{25B12024-9E4C-1131-778B-30DA107028CD}"/>
              </a:ext>
            </a:extLst>
          </p:cNvPr>
          <p:cNvSpPr/>
          <p:nvPr/>
        </p:nvSpPr>
        <p:spPr>
          <a:xfrm>
            <a:off x="6875323" y="2642913"/>
            <a:ext cx="1065667" cy="3722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Outputs</a:t>
            </a:r>
          </a:p>
        </p:txBody>
      </p:sp>
      <p:sp>
        <p:nvSpPr>
          <p:cNvPr id="11" name="矩形: 圆角 10">
            <a:extLst>
              <a:ext uri="{FF2B5EF4-FFF2-40B4-BE49-F238E27FC236}">
                <a16:creationId xmlns:a16="http://schemas.microsoft.com/office/drawing/2014/main" id="{3B3F2C75-6459-4C47-7049-742FF2A5E77B}"/>
              </a:ext>
            </a:extLst>
          </p:cNvPr>
          <p:cNvSpPr/>
          <p:nvPr/>
        </p:nvSpPr>
        <p:spPr>
          <a:xfrm>
            <a:off x="5588846" y="4123281"/>
            <a:ext cx="1026763" cy="3693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a:t>GPT-4</a:t>
            </a:r>
          </a:p>
        </p:txBody>
      </p:sp>
      <p:sp>
        <p:nvSpPr>
          <p:cNvPr id="12" name="矩形: 圆角 11">
            <a:extLst>
              <a:ext uri="{FF2B5EF4-FFF2-40B4-BE49-F238E27FC236}">
                <a16:creationId xmlns:a16="http://schemas.microsoft.com/office/drawing/2014/main" id="{4B516FBF-93AD-CD4D-BAC2-0097E6674D24}"/>
              </a:ext>
            </a:extLst>
          </p:cNvPr>
          <p:cNvSpPr/>
          <p:nvPr/>
        </p:nvSpPr>
        <p:spPr>
          <a:xfrm>
            <a:off x="5205193" y="4893445"/>
            <a:ext cx="1794077" cy="3553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Error Analysis</a:t>
            </a:r>
          </a:p>
        </p:txBody>
      </p:sp>
      <p:sp>
        <p:nvSpPr>
          <p:cNvPr id="13" name="矩形: 圆角 12">
            <a:extLst>
              <a:ext uri="{FF2B5EF4-FFF2-40B4-BE49-F238E27FC236}">
                <a16:creationId xmlns:a16="http://schemas.microsoft.com/office/drawing/2014/main" id="{CBA09D91-07E1-CDF4-1B33-CF34F05DC1D0}"/>
              </a:ext>
            </a:extLst>
          </p:cNvPr>
          <p:cNvSpPr/>
          <p:nvPr/>
        </p:nvSpPr>
        <p:spPr>
          <a:xfrm>
            <a:off x="5266613" y="5718269"/>
            <a:ext cx="1671233" cy="32702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err="1"/>
              <a:t>TIGERScore</a:t>
            </a:r>
            <a:endParaRPr lang="en-CA" dirty="0"/>
          </a:p>
        </p:txBody>
      </p:sp>
      <p:cxnSp>
        <p:nvCxnSpPr>
          <p:cNvPr id="14" name="直接箭头连接符 13">
            <a:extLst>
              <a:ext uri="{FF2B5EF4-FFF2-40B4-BE49-F238E27FC236}">
                <a16:creationId xmlns:a16="http://schemas.microsoft.com/office/drawing/2014/main" id="{52E14928-2D15-A61B-BD37-01F63D482514}"/>
              </a:ext>
            </a:extLst>
          </p:cNvPr>
          <p:cNvCxnSpPr>
            <a:cxnSpLocks/>
            <a:stCxn id="9" idx="2"/>
            <a:endCxn id="51" idx="0"/>
          </p:cNvCxnSpPr>
          <p:nvPr/>
        </p:nvCxnSpPr>
        <p:spPr>
          <a:xfrm>
            <a:off x="4590792" y="3017734"/>
            <a:ext cx="1511436" cy="33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F60CCB2-BBAA-BE3B-99EE-77C9D2396556}"/>
              </a:ext>
            </a:extLst>
          </p:cNvPr>
          <p:cNvCxnSpPr>
            <a:cxnSpLocks/>
            <a:stCxn id="10" idx="2"/>
            <a:endCxn id="51" idx="0"/>
          </p:cNvCxnSpPr>
          <p:nvPr/>
        </p:nvCxnSpPr>
        <p:spPr>
          <a:xfrm flipH="1">
            <a:off x="6102228" y="3015151"/>
            <a:ext cx="1305929" cy="342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0DA23DC-7FB6-5C70-C863-5E3A4AFDFD32}"/>
              </a:ext>
            </a:extLst>
          </p:cNvPr>
          <p:cNvCxnSpPr>
            <a:cxnSpLocks/>
            <a:stCxn id="11" idx="2"/>
            <a:endCxn id="12" idx="0"/>
          </p:cNvCxnSpPr>
          <p:nvPr/>
        </p:nvCxnSpPr>
        <p:spPr>
          <a:xfrm>
            <a:off x="6102228" y="4492613"/>
            <a:ext cx="4" cy="40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35736FD-CDB3-ECA0-D2B4-15B23EEC7921}"/>
              </a:ext>
            </a:extLst>
          </p:cNvPr>
          <p:cNvCxnSpPr>
            <a:cxnSpLocks/>
            <a:stCxn id="12" idx="2"/>
            <a:endCxn id="13" idx="0"/>
          </p:cNvCxnSpPr>
          <p:nvPr/>
        </p:nvCxnSpPr>
        <p:spPr>
          <a:xfrm flipH="1">
            <a:off x="6102230" y="5248810"/>
            <a:ext cx="2" cy="46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5A8C7D5-A179-07BB-6F87-71182502FC3B}"/>
              </a:ext>
            </a:extLst>
          </p:cNvPr>
          <p:cNvSpPr txBox="1"/>
          <p:nvPr/>
        </p:nvSpPr>
        <p:spPr>
          <a:xfrm>
            <a:off x="5144164" y="3725631"/>
            <a:ext cx="809837" cy="369332"/>
          </a:xfrm>
          <a:prstGeom prst="rect">
            <a:avLst/>
          </a:prstGeom>
          <a:noFill/>
        </p:spPr>
        <p:txBody>
          <a:bodyPr wrap="none" rtlCol="0">
            <a:spAutoFit/>
          </a:bodyPr>
          <a:lstStyle/>
          <a:p>
            <a:r>
              <a:rPr lang="en-CA" dirty="0"/>
              <a:t>Query</a:t>
            </a:r>
          </a:p>
        </p:txBody>
      </p:sp>
      <p:sp>
        <p:nvSpPr>
          <p:cNvPr id="19" name="文本框 18">
            <a:extLst>
              <a:ext uri="{FF2B5EF4-FFF2-40B4-BE49-F238E27FC236}">
                <a16:creationId xmlns:a16="http://schemas.microsoft.com/office/drawing/2014/main" id="{ED1647A6-2582-0F9E-B091-6017A304F673}"/>
              </a:ext>
            </a:extLst>
          </p:cNvPr>
          <p:cNvSpPr txBox="1"/>
          <p:nvPr/>
        </p:nvSpPr>
        <p:spPr>
          <a:xfrm>
            <a:off x="4770937" y="5325243"/>
            <a:ext cx="1186543" cy="369332"/>
          </a:xfrm>
          <a:prstGeom prst="rect">
            <a:avLst/>
          </a:prstGeom>
          <a:noFill/>
        </p:spPr>
        <p:txBody>
          <a:bodyPr wrap="none" rtlCol="0">
            <a:spAutoFit/>
          </a:bodyPr>
          <a:lstStyle/>
          <a:p>
            <a:r>
              <a:rPr lang="en-CA" dirty="0"/>
              <a:t>Fine-tune</a:t>
            </a:r>
          </a:p>
        </p:txBody>
      </p:sp>
      <p:sp>
        <p:nvSpPr>
          <p:cNvPr id="20" name="文本框 19">
            <a:extLst>
              <a:ext uri="{FF2B5EF4-FFF2-40B4-BE49-F238E27FC236}">
                <a16:creationId xmlns:a16="http://schemas.microsoft.com/office/drawing/2014/main" id="{6B94F73B-A13D-97C2-36B8-5EFCBF89F789}"/>
              </a:ext>
            </a:extLst>
          </p:cNvPr>
          <p:cNvSpPr txBox="1"/>
          <p:nvPr/>
        </p:nvSpPr>
        <p:spPr>
          <a:xfrm>
            <a:off x="4095341" y="4492613"/>
            <a:ext cx="1941557" cy="369332"/>
          </a:xfrm>
          <a:prstGeom prst="rect">
            <a:avLst/>
          </a:prstGeom>
          <a:noFill/>
        </p:spPr>
        <p:txBody>
          <a:bodyPr wrap="none" rtlCol="0">
            <a:spAutoFit/>
          </a:bodyPr>
          <a:lstStyle/>
          <a:p>
            <a:r>
              <a:rPr lang="en-CA" dirty="0"/>
              <a:t>Collect and Filter</a:t>
            </a:r>
          </a:p>
        </p:txBody>
      </p:sp>
      <p:sp>
        <p:nvSpPr>
          <p:cNvPr id="51" name="矩形: 圆角 50">
            <a:extLst>
              <a:ext uri="{FF2B5EF4-FFF2-40B4-BE49-F238E27FC236}">
                <a16:creationId xmlns:a16="http://schemas.microsoft.com/office/drawing/2014/main" id="{45ED9A20-967F-BE51-6D30-A9630B9903F1}"/>
              </a:ext>
            </a:extLst>
          </p:cNvPr>
          <p:cNvSpPr/>
          <p:nvPr/>
        </p:nvSpPr>
        <p:spPr>
          <a:xfrm>
            <a:off x="5026311" y="3357240"/>
            <a:ext cx="2151834"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Prompt Template</a:t>
            </a:r>
          </a:p>
        </p:txBody>
      </p:sp>
      <p:cxnSp>
        <p:nvCxnSpPr>
          <p:cNvPr id="55" name="直接箭头连接符 54">
            <a:extLst>
              <a:ext uri="{FF2B5EF4-FFF2-40B4-BE49-F238E27FC236}">
                <a16:creationId xmlns:a16="http://schemas.microsoft.com/office/drawing/2014/main" id="{ABAFE35A-D336-F953-D231-362B498B26C9}"/>
              </a:ext>
            </a:extLst>
          </p:cNvPr>
          <p:cNvCxnSpPr>
            <a:cxnSpLocks/>
            <a:stCxn id="51" idx="2"/>
            <a:endCxn id="11" idx="0"/>
          </p:cNvCxnSpPr>
          <p:nvPr/>
        </p:nvCxnSpPr>
        <p:spPr>
          <a:xfrm>
            <a:off x="6102228" y="3726572"/>
            <a:ext cx="0" cy="396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矩形: 圆角 62">
            <a:extLst>
              <a:ext uri="{FF2B5EF4-FFF2-40B4-BE49-F238E27FC236}">
                <a16:creationId xmlns:a16="http://schemas.microsoft.com/office/drawing/2014/main" id="{FC7496A5-C228-C45C-875F-AE6A75A81E5A}"/>
              </a:ext>
            </a:extLst>
          </p:cNvPr>
          <p:cNvSpPr/>
          <p:nvPr/>
        </p:nvSpPr>
        <p:spPr>
          <a:xfrm>
            <a:off x="5649375" y="2652803"/>
            <a:ext cx="905703"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Inputs</a:t>
            </a:r>
            <a:endParaRPr lang="en-CA" dirty="0"/>
          </a:p>
        </p:txBody>
      </p:sp>
      <p:cxnSp>
        <p:nvCxnSpPr>
          <p:cNvPr id="66" name="直接箭头连接符 65">
            <a:extLst>
              <a:ext uri="{FF2B5EF4-FFF2-40B4-BE49-F238E27FC236}">
                <a16:creationId xmlns:a16="http://schemas.microsoft.com/office/drawing/2014/main" id="{4DAA5C2D-9A04-0EF7-9341-3ABA8F140581}"/>
              </a:ext>
            </a:extLst>
          </p:cNvPr>
          <p:cNvCxnSpPr>
            <a:cxnSpLocks/>
            <a:stCxn id="63" idx="2"/>
            <a:endCxn id="51" idx="0"/>
          </p:cNvCxnSpPr>
          <p:nvPr/>
        </p:nvCxnSpPr>
        <p:spPr>
          <a:xfrm>
            <a:off x="6102227" y="3022135"/>
            <a:ext cx="1" cy="335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2CF3D424-41BB-D651-7ABF-363CAD279B7C}"/>
              </a:ext>
            </a:extLst>
          </p:cNvPr>
          <p:cNvSpPr/>
          <p:nvPr/>
        </p:nvSpPr>
        <p:spPr>
          <a:xfrm>
            <a:off x="6245641" y="1876901"/>
            <a:ext cx="1065667" cy="3693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Systems</a:t>
            </a:r>
            <a:endParaRPr lang="en-CA" dirty="0"/>
          </a:p>
        </p:txBody>
      </p:sp>
      <p:sp>
        <p:nvSpPr>
          <p:cNvPr id="89" name="文本框 88">
            <a:extLst>
              <a:ext uri="{FF2B5EF4-FFF2-40B4-BE49-F238E27FC236}">
                <a16:creationId xmlns:a16="http://schemas.microsoft.com/office/drawing/2014/main" id="{C6DA76DC-40A7-0644-6226-9B0B4F368EB8}"/>
              </a:ext>
            </a:extLst>
          </p:cNvPr>
          <p:cNvSpPr txBox="1"/>
          <p:nvPr/>
        </p:nvSpPr>
        <p:spPr>
          <a:xfrm>
            <a:off x="6178752" y="2304623"/>
            <a:ext cx="1152880" cy="369332"/>
          </a:xfrm>
          <a:prstGeom prst="rect">
            <a:avLst/>
          </a:prstGeom>
          <a:noFill/>
        </p:spPr>
        <p:txBody>
          <a:bodyPr wrap="none" rtlCol="0">
            <a:spAutoFit/>
          </a:bodyPr>
          <a:lstStyle/>
          <a:p>
            <a:r>
              <a:rPr lang="en-US" altLang="zh-CN" dirty="0"/>
              <a:t>Sampling</a:t>
            </a:r>
            <a:endParaRPr lang="en-CA" dirty="0"/>
          </a:p>
        </p:txBody>
      </p:sp>
      <p:sp>
        <p:nvSpPr>
          <p:cNvPr id="90" name="矩形: 圆角 89">
            <a:extLst>
              <a:ext uri="{FF2B5EF4-FFF2-40B4-BE49-F238E27FC236}">
                <a16:creationId xmlns:a16="http://schemas.microsoft.com/office/drawing/2014/main" id="{218D0A55-357F-E0EB-824C-CD6DAD600442}"/>
              </a:ext>
            </a:extLst>
          </p:cNvPr>
          <p:cNvSpPr/>
          <p:nvPr/>
        </p:nvSpPr>
        <p:spPr>
          <a:xfrm>
            <a:off x="3755340" y="2365911"/>
            <a:ext cx="4229603" cy="740300"/>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CA"/>
          </a:p>
        </p:txBody>
      </p:sp>
      <p:cxnSp>
        <p:nvCxnSpPr>
          <p:cNvPr id="92" name="连接符: 肘形 91">
            <a:extLst>
              <a:ext uri="{FF2B5EF4-FFF2-40B4-BE49-F238E27FC236}">
                <a16:creationId xmlns:a16="http://schemas.microsoft.com/office/drawing/2014/main" id="{EE14ABEE-1813-EE88-6230-17733182BA18}"/>
              </a:ext>
            </a:extLst>
          </p:cNvPr>
          <p:cNvCxnSpPr>
            <a:stCxn id="90" idx="1"/>
            <a:endCxn id="19" idx="1"/>
          </p:cNvCxnSpPr>
          <p:nvPr/>
        </p:nvCxnSpPr>
        <p:spPr>
          <a:xfrm rot="10800000" flipH="1" flipV="1">
            <a:off x="3755339" y="2736061"/>
            <a:ext cx="1015597" cy="2773848"/>
          </a:xfrm>
          <a:prstGeom prst="bentConnector3">
            <a:avLst>
              <a:gd name="adj1" fmla="val -22509"/>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831D4748-68BF-8CBD-8DFC-A141CEE9E916}"/>
              </a:ext>
            </a:extLst>
          </p:cNvPr>
          <p:cNvCxnSpPr>
            <a:stCxn id="63" idx="0"/>
            <a:endCxn id="74" idx="1"/>
          </p:cNvCxnSpPr>
          <p:nvPr/>
        </p:nvCxnSpPr>
        <p:spPr>
          <a:xfrm rot="5400000" flipH="1" flipV="1">
            <a:off x="5878316" y="2285478"/>
            <a:ext cx="591236" cy="1434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连接符: 肘形 94">
            <a:extLst>
              <a:ext uri="{FF2B5EF4-FFF2-40B4-BE49-F238E27FC236}">
                <a16:creationId xmlns:a16="http://schemas.microsoft.com/office/drawing/2014/main" id="{488FAB76-1A1B-3EC2-541A-40877AC4C031}"/>
              </a:ext>
            </a:extLst>
          </p:cNvPr>
          <p:cNvCxnSpPr>
            <a:cxnSpLocks/>
            <a:stCxn id="74" idx="3"/>
            <a:endCxn id="10" idx="0"/>
          </p:cNvCxnSpPr>
          <p:nvPr/>
        </p:nvCxnSpPr>
        <p:spPr>
          <a:xfrm>
            <a:off x="7311308" y="2061567"/>
            <a:ext cx="96849" cy="5813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96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500"/>
                                        <p:tgtEl>
                                          <p:spTgt spid="8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par>
                                <p:cTn id="79" presetID="10" presetClass="entr" presetSubtype="0" fill="hold" nodeType="with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fade">
                                      <p:cBhvr>
                                        <p:cTn id="81" dur="500"/>
                                        <p:tgtEl>
                                          <p:spTgt spid="9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par>
                                <p:cTn id="87" presetID="10"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8" grpId="0"/>
      <p:bldP spid="19" grpId="0"/>
      <p:bldP spid="20" grpId="0"/>
      <p:bldP spid="51" grpId="0" animBg="1"/>
      <p:bldP spid="63" grpId="0" animBg="1"/>
      <p:bldP spid="74" grpId="0" animBg="1"/>
      <p:bldP spid="89" grpId="0"/>
      <p:bldP spid="9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59D33-2983-96C3-02EE-14C2E18BE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FE17A6-63AF-CA43-E31F-507251BF8995}"/>
              </a:ext>
            </a:extLst>
          </p:cNvPr>
          <p:cNvSpPr>
            <a:spLocks noGrp="1"/>
          </p:cNvSpPr>
          <p:nvPr>
            <p:ph type="title"/>
          </p:nvPr>
        </p:nvSpPr>
        <p:spPr/>
        <p:txBody>
          <a:bodyPr/>
          <a:lstStyle/>
          <a:p>
            <a:r>
              <a:rPr lang="en-US" dirty="0" err="1"/>
              <a:t>MetricInstruct</a:t>
            </a:r>
            <a:r>
              <a:rPr lang="en-US" dirty="0"/>
              <a:t>: Properties</a:t>
            </a:r>
          </a:p>
        </p:txBody>
      </p:sp>
      <p:sp>
        <p:nvSpPr>
          <p:cNvPr id="3" name="Content Placeholder 2">
            <a:extLst>
              <a:ext uri="{FF2B5EF4-FFF2-40B4-BE49-F238E27FC236}">
                <a16:creationId xmlns:a16="http://schemas.microsoft.com/office/drawing/2014/main" id="{8906948B-F899-A9D2-A686-73B8E872B325}"/>
              </a:ext>
            </a:extLst>
          </p:cNvPr>
          <p:cNvSpPr>
            <a:spLocks noGrp="1"/>
          </p:cNvSpPr>
          <p:nvPr>
            <p:ph idx="1"/>
          </p:nvPr>
        </p:nvSpPr>
        <p:spPr/>
        <p:txBody>
          <a:bodyPr/>
          <a:lstStyle/>
          <a:p>
            <a:r>
              <a:rPr lang="en-US" b="1" dirty="0"/>
              <a:t>Dataset diversity</a:t>
            </a:r>
            <a:r>
              <a:rPr lang="en-US" dirty="0"/>
              <a:t>: 23 distinct dataset across 6 general NLG tasks</a:t>
            </a:r>
          </a:p>
          <a:p>
            <a:r>
              <a:rPr lang="en-US" b="1" dirty="0"/>
              <a:t>Error Coverage: </a:t>
            </a:r>
            <a:r>
              <a:rPr lang="en-US" dirty="0"/>
              <a:t>more than 50+ systems’ outputs are collected.</a:t>
            </a:r>
          </a:p>
        </p:txBody>
      </p:sp>
      <p:sp>
        <p:nvSpPr>
          <p:cNvPr id="7" name="Slide Number Placeholder 6">
            <a:extLst>
              <a:ext uri="{FF2B5EF4-FFF2-40B4-BE49-F238E27FC236}">
                <a16:creationId xmlns:a16="http://schemas.microsoft.com/office/drawing/2014/main" id="{E3BE1259-E44B-176B-895E-6D28D4785191}"/>
              </a:ext>
            </a:extLst>
          </p:cNvPr>
          <p:cNvSpPr>
            <a:spLocks noGrp="1"/>
          </p:cNvSpPr>
          <p:nvPr>
            <p:ph type="sldNum" sz="quarter" idx="12"/>
          </p:nvPr>
        </p:nvSpPr>
        <p:spPr/>
        <p:txBody>
          <a:bodyPr/>
          <a:lstStyle/>
          <a:p>
            <a:r>
              <a:rPr lang="en-US" dirty="0"/>
              <a:t>PAGE  </a:t>
            </a:r>
            <a:fld id="{93005692-73BE-493E-93AB-ECD6027A7652}" type="slidenum">
              <a:rPr lang="en-US" smtClean="0"/>
              <a:pPr/>
              <a:t>36</a:t>
            </a:fld>
            <a:endParaRPr lang="en-US" dirty="0"/>
          </a:p>
        </p:txBody>
      </p:sp>
      <p:pic>
        <p:nvPicPr>
          <p:cNvPr id="21" name="图片 20">
            <a:extLst>
              <a:ext uri="{FF2B5EF4-FFF2-40B4-BE49-F238E27FC236}">
                <a16:creationId xmlns:a16="http://schemas.microsoft.com/office/drawing/2014/main" id="{9D646396-A674-7A40-520E-11DCEF3FC2D6}"/>
              </a:ext>
            </a:extLst>
          </p:cNvPr>
          <p:cNvPicPr>
            <a:picLocks noChangeAspect="1"/>
          </p:cNvPicPr>
          <p:nvPr/>
        </p:nvPicPr>
        <p:blipFill>
          <a:blip r:embed="rId2"/>
          <a:stretch>
            <a:fillRect/>
          </a:stretch>
        </p:blipFill>
        <p:spPr>
          <a:xfrm>
            <a:off x="1847850" y="2627201"/>
            <a:ext cx="7327566" cy="3381079"/>
          </a:xfrm>
          <a:prstGeom prst="rect">
            <a:avLst/>
          </a:prstGeom>
        </p:spPr>
      </p:pic>
    </p:spTree>
    <p:extLst>
      <p:ext uri="{BB962C8B-B14F-4D97-AF65-F5344CB8AC3E}">
        <p14:creationId xmlns:p14="http://schemas.microsoft.com/office/powerpoint/2010/main" val="34854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0CB38-F18C-D809-B493-7E307408C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5352F-794E-0D12-106D-A115DB07D2E5}"/>
              </a:ext>
            </a:extLst>
          </p:cNvPr>
          <p:cNvSpPr>
            <a:spLocks noGrp="1"/>
          </p:cNvSpPr>
          <p:nvPr>
            <p:ph type="title"/>
          </p:nvPr>
        </p:nvSpPr>
        <p:spPr/>
        <p:txBody>
          <a:bodyPr/>
          <a:lstStyle/>
          <a:p>
            <a:r>
              <a:rPr lang="en-US" dirty="0"/>
              <a:t>Experiments: Correlation Results</a:t>
            </a:r>
          </a:p>
        </p:txBody>
      </p:sp>
      <p:sp>
        <p:nvSpPr>
          <p:cNvPr id="7" name="Slide Number Placeholder 6">
            <a:extLst>
              <a:ext uri="{FF2B5EF4-FFF2-40B4-BE49-F238E27FC236}">
                <a16:creationId xmlns:a16="http://schemas.microsoft.com/office/drawing/2014/main" id="{CCB50B22-5C4E-F920-D540-81281D0EA292}"/>
              </a:ext>
            </a:extLst>
          </p:cNvPr>
          <p:cNvSpPr>
            <a:spLocks noGrp="1"/>
          </p:cNvSpPr>
          <p:nvPr>
            <p:ph type="sldNum" sz="quarter" idx="12"/>
          </p:nvPr>
        </p:nvSpPr>
        <p:spPr/>
        <p:txBody>
          <a:bodyPr/>
          <a:lstStyle/>
          <a:p>
            <a:r>
              <a:rPr lang="en-US" dirty="0"/>
              <a:t>PAGE  </a:t>
            </a:r>
            <a:fld id="{93005692-73BE-493E-93AB-ECD6027A7652}" type="slidenum">
              <a:rPr lang="en-US" smtClean="0"/>
              <a:pPr/>
              <a:t>37</a:t>
            </a:fld>
            <a:endParaRPr lang="en-US" dirty="0"/>
          </a:p>
        </p:txBody>
      </p:sp>
      <p:sp>
        <p:nvSpPr>
          <p:cNvPr id="8" name="Content Placeholder 2">
            <a:extLst>
              <a:ext uri="{FF2B5EF4-FFF2-40B4-BE49-F238E27FC236}">
                <a16:creationId xmlns:a16="http://schemas.microsoft.com/office/drawing/2014/main" id="{EB2D7A1F-93C8-C6CC-C905-ADD76779703F}"/>
              </a:ext>
            </a:extLst>
          </p:cNvPr>
          <p:cNvSpPr>
            <a:spLocks noGrp="1"/>
          </p:cNvSpPr>
          <p:nvPr>
            <p:ph idx="1"/>
          </p:nvPr>
        </p:nvSpPr>
        <p:spPr>
          <a:xfrm>
            <a:off x="259882" y="1413163"/>
            <a:ext cx="5002151" cy="4595117"/>
          </a:xfrm>
        </p:spPr>
        <p:txBody>
          <a:bodyPr/>
          <a:lstStyle/>
          <a:p>
            <a:r>
              <a:rPr lang="en-US" dirty="0"/>
              <a:t>Overall best cross both all other metrics</a:t>
            </a:r>
          </a:p>
          <a:p>
            <a:r>
              <a:rPr lang="en-US" dirty="0"/>
              <a:t>Best of all tasks compared with other reference-free metrics</a:t>
            </a:r>
          </a:p>
          <a:p>
            <a:r>
              <a:rPr lang="en-US" dirty="0"/>
              <a:t>Best for 5 tasks out of 7 compared with reference-based metrics</a:t>
            </a:r>
          </a:p>
          <a:p>
            <a:r>
              <a:rPr lang="en-US" dirty="0"/>
              <a:t>Approaching performance compared with GPT-4 zero-shot</a:t>
            </a:r>
          </a:p>
          <a:p>
            <a:pPr lvl="1"/>
            <a:endParaRPr lang="en-US" dirty="0"/>
          </a:p>
          <a:p>
            <a:pPr lvl="1"/>
            <a:endParaRPr lang="en-US" dirty="0"/>
          </a:p>
        </p:txBody>
      </p:sp>
      <p:pic>
        <p:nvPicPr>
          <p:cNvPr id="1026" name="Picture 2" descr="Image">
            <a:extLst>
              <a:ext uri="{FF2B5EF4-FFF2-40B4-BE49-F238E27FC236}">
                <a16:creationId xmlns:a16="http://schemas.microsoft.com/office/drawing/2014/main" id="{9AD76209-DDAB-B80D-C945-F6AA2DBEE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641" y="1330035"/>
            <a:ext cx="5995692" cy="473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5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EFC50-EA69-EC5C-BBCF-F4D8603D2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4C0F3-6883-DF8B-1A51-E1E3462D0F7A}"/>
              </a:ext>
            </a:extLst>
          </p:cNvPr>
          <p:cNvSpPr>
            <a:spLocks noGrp="1"/>
          </p:cNvSpPr>
          <p:nvPr>
            <p:ph type="title"/>
          </p:nvPr>
        </p:nvSpPr>
        <p:spPr/>
        <p:txBody>
          <a:bodyPr/>
          <a:lstStyle/>
          <a:p>
            <a:r>
              <a:rPr lang="en-US" dirty="0"/>
              <a:t>Community Using</a:t>
            </a:r>
          </a:p>
        </p:txBody>
      </p:sp>
      <p:sp>
        <p:nvSpPr>
          <p:cNvPr id="7" name="Slide Number Placeholder 6">
            <a:extLst>
              <a:ext uri="{FF2B5EF4-FFF2-40B4-BE49-F238E27FC236}">
                <a16:creationId xmlns:a16="http://schemas.microsoft.com/office/drawing/2014/main" id="{E5A00643-16FB-7B30-2F60-C5A1B1CC2AE5}"/>
              </a:ext>
            </a:extLst>
          </p:cNvPr>
          <p:cNvSpPr>
            <a:spLocks noGrp="1"/>
          </p:cNvSpPr>
          <p:nvPr>
            <p:ph type="sldNum" sz="quarter" idx="12"/>
          </p:nvPr>
        </p:nvSpPr>
        <p:spPr/>
        <p:txBody>
          <a:bodyPr/>
          <a:lstStyle/>
          <a:p>
            <a:r>
              <a:rPr lang="en-US" dirty="0"/>
              <a:t>PAGE  </a:t>
            </a:r>
            <a:fld id="{93005692-73BE-493E-93AB-ECD6027A7652}" type="slidenum">
              <a:rPr lang="en-US" smtClean="0"/>
              <a:pPr/>
              <a:t>38</a:t>
            </a:fld>
            <a:endParaRPr lang="en-US" dirty="0"/>
          </a:p>
        </p:txBody>
      </p:sp>
      <p:pic>
        <p:nvPicPr>
          <p:cNvPr id="2050" name="Picture 2" descr="Image">
            <a:extLst>
              <a:ext uri="{FF2B5EF4-FFF2-40B4-BE49-F238E27FC236}">
                <a16:creationId xmlns:a16="http://schemas.microsoft.com/office/drawing/2014/main" id="{7336DB88-BBEB-8B9D-C215-84AB95E94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49" y="1686370"/>
            <a:ext cx="5396279" cy="21463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6ABABD26-2203-111B-6641-71D6089D0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975" y="1710267"/>
            <a:ext cx="5920135" cy="381944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E3E2337F-4961-BAE6-83A4-2FA290C16540}"/>
              </a:ext>
            </a:extLst>
          </p:cNvPr>
          <p:cNvPicPr>
            <a:picLocks noChangeAspect="1"/>
          </p:cNvPicPr>
          <p:nvPr/>
        </p:nvPicPr>
        <p:blipFill>
          <a:blip r:embed="rId4"/>
          <a:stretch>
            <a:fillRect/>
          </a:stretch>
        </p:blipFill>
        <p:spPr>
          <a:xfrm>
            <a:off x="523772" y="4231201"/>
            <a:ext cx="3981655" cy="62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a:extLst>
              <a:ext uri="{FF2B5EF4-FFF2-40B4-BE49-F238E27FC236}">
                <a16:creationId xmlns:a16="http://schemas.microsoft.com/office/drawing/2014/main" id="{CF9CAF2B-F025-6627-8326-E8633D632160}"/>
              </a:ext>
            </a:extLst>
          </p:cNvPr>
          <p:cNvPicPr>
            <a:picLocks noChangeAspect="1"/>
          </p:cNvPicPr>
          <p:nvPr/>
        </p:nvPicPr>
        <p:blipFill>
          <a:blip r:embed="rId5"/>
          <a:stretch>
            <a:fillRect/>
          </a:stretch>
        </p:blipFill>
        <p:spPr>
          <a:xfrm>
            <a:off x="523772" y="4941096"/>
            <a:ext cx="3854648" cy="742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2013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DD1C5-0065-938A-EEC6-1F15B3B6D2AE}"/>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D64707A0-3805-11B9-FBF8-4AAA602F8CEF}"/>
              </a:ext>
            </a:extLst>
          </p:cNvPr>
          <p:cNvSpPr>
            <a:spLocks noGrp="1"/>
          </p:cNvSpPr>
          <p:nvPr>
            <p:ph idx="1"/>
          </p:nvPr>
        </p:nvSpPr>
        <p:spPr/>
        <p:txBody>
          <a:bodyPr/>
          <a:lstStyle/>
          <a:p>
            <a:r>
              <a:rPr lang="en-US" dirty="0"/>
              <a:t>We build the first all-in-one LLM-based evaluation metrics</a:t>
            </a:r>
          </a:p>
          <a:p>
            <a:pPr lvl="1"/>
            <a:r>
              <a:rPr lang="en-US" dirty="0"/>
              <a:t>Approaching GPT-4 level correlation on most tasks</a:t>
            </a:r>
          </a:p>
          <a:p>
            <a:pPr lvl="1"/>
            <a:r>
              <a:rPr lang="en-US" dirty="0"/>
              <a:t>Highly explainable error analysis</a:t>
            </a:r>
          </a:p>
          <a:p>
            <a:pPr lvl="1"/>
            <a:r>
              <a:rPr lang="en-US" dirty="0"/>
              <a:t>Run on CPU with 4 </a:t>
            </a:r>
            <a:r>
              <a:rPr lang="en-US" dirty="0" err="1"/>
              <a:t>toks</a:t>
            </a:r>
            <a:r>
              <a:rPr lang="en-US" dirty="0"/>
              <a:t>/sec</a:t>
            </a:r>
          </a:p>
          <a:p>
            <a:pPr lvl="1"/>
            <a:endParaRPr lang="en-US" dirty="0"/>
          </a:p>
          <a:p>
            <a:r>
              <a:rPr lang="en-US" dirty="0"/>
              <a:t>Things to improve</a:t>
            </a:r>
          </a:p>
          <a:p>
            <a:pPr lvl="1"/>
            <a:r>
              <a:rPr lang="en-US" dirty="0"/>
              <a:t>The metric could still hallucinate in the error analysis</a:t>
            </a:r>
          </a:p>
          <a:p>
            <a:pPr lvl="1"/>
            <a:r>
              <a:rPr lang="en-US" dirty="0"/>
              <a:t>The metrics have worse performance on </a:t>
            </a:r>
            <a:r>
              <a:rPr lang="en-US" dirty="0" err="1"/>
              <a:t>MathQA</a:t>
            </a:r>
            <a:r>
              <a:rPr lang="en-US" dirty="0"/>
              <a:t>/Reasoning tasks</a:t>
            </a:r>
          </a:p>
        </p:txBody>
      </p:sp>
      <p:sp>
        <p:nvSpPr>
          <p:cNvPr id="5" name="Slide Number Placeholder 4">
            <a:extLst>
              <a:ext uri="{FF2B5EF4-FFF2-40B4-BE49-F238E27FC236}">
                <a16:creationId xmlns:a16="http://schemas.microsoft.com/office/drawing/2014/main" id="{D2CDE5ED-E622-E7A7-C399-7655B33107C7}"/>
              </a:ext>
            </a:extLst>
          </p:cNvPr>
          <p:cNvSpPr>
            <a:spLocks noGrp="1"/>
          </p:cNvSpPr>
          <p:nvPr>
            <p:ph type="sldNum" sz="quarter" idx="12"/>
          </p:nvPr>
        </p:nvSpPr>
        <p:spPr/>
        <p:txBody>
          <a:bodyPr/>
          <a:lstStyle/>
          <a:p>
            <a:r>
              <a:rPr lang="en-US"/>
              <a:t>PAGE  </a:t>
            </a:r>
            <a:fld id="{93005692-73BE-493E-93AB-ECD6027A7652}" type="slidenum">
              <a:rPr lang="en-US" smtClean="0"/>
              <a:pPr/>
              <a:t>39</a:t>
            </a:fld>
            <a:endParaRPr lang="en-US" dirty="0"/>
          </a:p>
        </p:txBody>
      </p:sp>
    </p:spTree>
    <p:extLst>
      <p:ext uri="{BB962C8B-B14F-4D97-AF65-F5344CB8AC3E}">
        <p14:creationId xmlns:p14="http://schemas.microsoft.com/office/powerpoint/2010/main" val="154384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CFE32-6EAA-7D17-6CEF-B0AFCA7DE92E}"/>
              </a:ext>
            </a:extLst>
          </p:cNvPr>
          <p:cNvSpPr>
            <a:spLocks noGrp="1"/>
          </p:cNvSpPr>
          <p:nvPr>
            <p:ph type="title"/>
          </p:nvPr>
        </p:nvSpPr>
        <p:spPr/>
        <p:txBody>
          <a:bodyPr/>
          <a:lstStyle/>
          <a:p>
            <a:r>
              <a:rPr lang="en-US" dirty="0"/>
              <a:t>Why is Evaluation Important?</a:t>
            </a:r>
          </a:p>
        </p:txBody>
      </p:sp>
      <p:sp>
        <p:nvSpPr>
          <p:cNvPr id="3" name="Content Placeholder 2">
            <a:extLst>
              <a:ext uri="{FF2B5EF4-FFF2-40B4-BE49-F238E27FC236}">
                <a16:creationId xmlns:a16="http://schemas.microsoft.com/office/drawing/2014/main" id="{DA731E8F-0E8F-1D42-A5F9-89DFE0586E8C}"/>
              </a:ext>
            </a:extLst>
          </p:cNvPr>
          <p:cNvSpPr>
            <a:spLocks noGrp="1"/>
          </p:cNvSpPr>
          <p:nvPr>
            <p:ph idx="1"/>
          </p:nvPr>
        </p:nvSpPr>
        <p:spPr>
          <a:xfrm>
            <a:off x="259883" y="1413163"/>
            <a:ext cx="4635844" cy="4595117"/>
          </a:xfrm>
        </p:spPr>
        <p:txBody>
          <a:bodyPr/>
          <a:lstStyle/>
          <a:p>
            <a:r>
              <a:rPr lang="en-US" dirty="0"/>
              <a:t>Development -&gt; Evaluation -&gt; Refinement -&gt; …</a:t>
            </a:r>
          </a:p>
          <a:p>
            <a:endParaRPr lang="en-US" dirty="0"/>
          </a:p>
          <a:p>
            <a:r>
              <a:rPr lang="en-US" dirty="0"/>
              <a:t>Benchmarking the progress</a:t>
            </a:r>
          </a:p>
          <a:p>
            <a:endParaRPr lang="en-US" dirty="0"/>
          </a:p>
          <a:p>
            <a:r>
              <a:rPr lang="en-US" dirty="0"/>
              <a:t>Rigorous Scientific Claims</a:t>
            </a:r>
          </a:p>
        </p:txBody>
      </p:sp>
      <p:sp>
        <p:nvSpPr>
          <p:cNvPr id="5" name="Slide Number Placeholder 4">
            <a:extLst>
              <a:ext uri="{FF2B5EF4-FFF2-40B4-BE49-F238E27FC236}">
                <a16:creationId xmlns:a16="http://schemas.microsoft.com/office/drawing/2014/main" id="{A6A9033B-35D5-3229-FB24-A4BBF3751CA0}"/>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pic>
        <p:nvPicPr>
          <p:cNvPr id="3076" name="Picture 4" descr="Illustrate a simple and intuitive diagram that explains the process of AI model evaluation, focusing on a cycle that includes the following steps: 1. Training the model with data. 2. Testing the model with new data to assess performance. 3. Analyzing the results to identify areas of improvement. 4. Refining the model based on the analysis. 5. Repeating the cycle until the desired performance is achieved. Use clear symbols to represent each step, such as a brain or computer chip for training, a checklist for testing, a magnifying glass for analysis, and a gear for refining. The diagram should guide the viewer through the evaluation process in a logical and sequential manner, making it easy to understand at a glance how AI models are developed and improved over time.">
            <a:extLst>
              <a:ext uri="{FF2B5EF4-FFF2-40B4-BE49-F238E27FC236}">
                <a16:creationId xmlns:a16="http://schemas.microsoft.com/office/drawing/2014/main" id="{2C92D1EC-FB17-D404-C38C-8BEB9D92D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16" y="1413163"/>
            <a:ext cx="4635843" cy="463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24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E329-0041-5FAA-ADF3-6C748D35641B}"/>
              </a:ext>
            </a:extLst>
          </p:cNvPr>
          <p:cNvSpPr>
            <a:spLocks noGrp="1"/>
          </p:cNvSpPr>
          <p:nvPr>
            <p:ph type="ctrTitle"/>
          </p:nvPr>
        </p:nvSpPr>
        <p:spPr>
          <a:xfrm>
            <a:off x="960521" y="2505075"/>
            <a:ext cx="8770620" cy="1926564"/>
          </a:xfrm>
        </p:spPr>
        <p:txBody>
          <a:bodyPr/>
          <a:lstStyle/>
          <a:p>
            <a:r>
              <a:rPr lang="en-CA" dirty="0" err="1"/>
              <a:t>VIEScore</a:t>
            </a:r>
            <a:r>
              <a:rPr lang="en-CA" dirty="0"/>
              <a:t>: Towards Explainable Metrics for Conditional Image Synthesis Evaluation</a:t>
            </a:r>
            <a:endParaRPr lang="en-US" dirty="0"/>
          </a:p>
        </p:txBody>
      </p:sp>
      <p:sp>
        <p:nvSpPr>
          <p:cNvPr id="3" name="Subtitle 2">
            <a:extLst>
              <a:ext uri="{FF2B5EF4-FFF2-40B4-BE49-F238E27FC236}">
                <a16:creationId xmlns:a16="http://schemas.microsoft.com/office/drawing/2014/main" id="{3A85B00E-8601-97A0-3694-60D5F84F1422}"/>
              </a:ext>
            </a:extLst>
          </p:cNvPr>
          <p:cNvSpPr>
            <a:spLocks noGrp="1"/>
          </p:cNvSpPr>
          <p:nvPr>
            <p:ph type="subTitle" idx="1"/>
          </p:nvPr>
        </p:nvSpPr>
        <p:spPr/>
        <p:txBody>
          <a:bodyPr>
            <a:normAutofit/>
          </a:bodyPr>
          <a:lstStyle/>
          <a:p>
            <a:r>
              <a:rPr lang="en-US" sz="1800" dirty="0"/>
              <a:t>Max Ku, </a:t>
            </a:r>
            <a:r>
              <a:rPr lang="en-US" sz="1800" dirty="0" err="1"/>
              <a:t>Dongfu</a:t>
            </a:r>
            <a:r>
              <a:rPr lang="en-US" sz="1800" dirty="0"/>
              <a:t> Jiang, Cong Wei, Xiang Yue, </a:t>
            </a:r>
            <a:r>
              <a:rPr lang="en-US" sz="1800" dirty="0" err="1"/>
              <a:t>Wenhu</a:t>
            </a:r>
            <a:r>
              <a:rPr lang="en-US" sz="1800" dirty="0"/>
              <a:t> Chen</a:t>
            </a:r>
          </a:p>
        </p:txBody>
      </p:sp>
      <p:sp>
        <p:nvSpPr>
          <p:cNvPr id="5" name="Slide Number Placeholder 4">
            <a:extLst>
              <a:ext uri="{FF2B5EF4-FFF2-40B4-BE49-F238E27FC236}">
                <a16:creationId xmlns:a16="http://schemas.microsoft.com/office/drawing/2014/main" id="{3707BB4C-F634-F7CC-28D7-C9A486D21BC7}"/>
              </a:ext>
            </a:extLst>
          </p:cNvPr>
          <p:cNvSpPr>
            <a:spLocks noGrp="1"/>
          </p:cNvSpPr>
          <p:nvPr>
            <p:ph type="sldNum" sz="quarter" idx="12"/>
          </p:nvPr>
        </p:nvSpPr>
        <p:spPr/>
        <p:txBody>
          <a:bodyPr/>
          <a:lstStyle/>
          <a:p>
            <a:r>
              <a:rPr lang="en-US"/>
              <a:t>PAGE  </a:t>
            </a:r>
            <a:fld id="{93005692-73BE-493E-93AB-ECD6027A7652}" type="slidenum">
              <a:rPr lang="en-US" smtClean="0"/>
              <a:pPr/>
              <a:t>40</a:t>
            </a:fld>
            <a:endParaRPr lang="en-US" dirty="0"/>
          </a:p>
        </p:txBody>
      </p:sp>
    </p:spTree>
    <p:extLst>
      <p:ext uri="{BB962C8B-B14F-4D97-AF65-F5344CB8AC3E}">
        <p14:creationId xmlns:p14="http://schemas.microsoft.com/office/powerpoint/2010/main" val="343579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5A70-2084-93B8-CB37-4FED6DDCD18F}"/>
              </a:ext>
            </a:extLst>
          </p:cNvPr>
          <p:cNvSpPr>
            <a:spLocks noGrp="1"/>
          </p:cNvSpPr>
          <p:nvPr>
            <p:ph type="title"/>
          </p:nvPr>
        </p:nvSpPr>
        <p:spPr/>
        <p:txBody>
          <a:bodyPr/>
          <a:lstStyle/>
          <a:p>
            <a:r>
              <a:rPr lang="en-US" dirty="0"/>
              <a:t>Human Evaluation &amp; Model Evaluation</a:t>
            </a:r>
          </a:p>
        </p:txBody>
      </p:sp>
      <p:sp>
        <p:nvSpPr>
          <p:cNvPr id="3" name="Content Placeholder 2">
            <a:extLst>
              <a:ext uri="{FF2B5EF4-FFF2-40B4-BE49-F238E27FC236}">
                <a16:creationId xmlns:a16="http://schemas.microsoft.com/office/drawing/2014/main" id="{E1E8499E-2551-303E-E944-B70FDC96BA58}"/>
              </a:ext>
            </a:extLst>
          </p:cNvPr>
          <p:cNvSpPr>
            <a:spLocks noGrp="1"/>
          </p:cNvSpPr>
          <p:nvPr>
            <p:ph idx="1"/>
          </p:nvPr>
        </p:nvSpPr>
        <p:spPr/>
        <p:txBody>
          <a:bodyPr>
            <a:normAutofit fontScale="92500" lnSpcReduction="20000"/>
          </a:bodyPr>
          <a:lstStyle/>
          <a:p>
            <a:r>
              <a:rPr lang="en-US" dirty="0" err="1"/>
              <a:t>ImagenHub</a:t>
            </a:r>
            <a:r>
              <a:rPr lang="en-US" dirty="0"/>
              <a:t> requires human experts to evaluate the outputs</a:t>
            </a:r>
          </a:p>
          <a:p>
            <a:pPr lvl="1"/>
            <a:r>
              <a:rPr lang="en-US" dirty="0"/>
              <a:t>Expensive</a:t>
            </a:r>
          </a:p>
          <a:p>
            <a:pPr lvl="1"/>
            <a:r>
              <a:rPr lang="en-US" dirty="0"/>
              <a:t>Inefficient</a:t>
            </a:r>
          </a:p>
          <a:p>
            <a:pPr lvl="1"/>
            <a:r>
              <a:rPr lang="en-US" dirty="0"/>
              <a:t>Subjective</a:t>
            </a:r>
          </a:p>
          <a:p>
            <a:r>
              <a:rPr lang="en-US" dirty="0"/>
              <a:t>Can we replace human evaluator with model-based evaluator?</a:t>
            </a:r>
          </a:p>
          <a:p>
            <a:pPr lvl="1"/>
            <a:r>
              <a:rPr lang="en-US" dirty="0"/>
              <a:t>LPIPS</a:t>
            </a:r>
          </a:p>
          <a:p>
            <a:pPr lvl="1"/>
            <a:r>
              <a:rPr lang="en-US" dirty="0"/>
              <a:t>DINO</a:t>
            </a:r>
          </a:p>
          <a:p>
            <a:pPr lvl="1"/>
            <a:r>
              <a:rPr lang="en-US" dirty="0"/>
              <a:t>CLIP</a:t>
            </a:r>
          </a:p>
          <a:p>
            <a:pPr lvl="1"/>
            <a:r>
              <a:rPr lang="en-US" dirty="0" err="1"/>
              <a:t>DreamSim</a:t>
            </a:r>
            <a:endParaRPr lang="en-US" dirty="0"/>
          </a:p>
          <a:p>
            <a:pPr lvl="1"/>
            <a:r>
              <a:rPr lang="en-US" dirty="0"/>
              <a:t>FID/KID</a:t>
            </a:r>
          </a:p>
        </p:txBody>
      </p:sp>
      <p:sp>
        <p:nvSpPr>
          <p:cNvPr id="5" name="Slide Number Placeholder 4">
            <a:extLst>
              <a:ext uri="{FF2B5EF4-FFF2-40B4-BE49-F238E27FC236}">
                <a16:creationId xmlns:a16="http://schemas.microsoft.com/office/drawing/2014/main" id="{7EB37BBE-76A2-1FD2-4704-32C595ADFD69}"/>
              </a:ext>
            </a:extLst>
          </p:cNvPr>
          <p:cNvSpPr>
            <a:spLocks noGrp="1"/>
          </p:cNvSpPr>
          <p:nvPr>
            <p:ph type="sldNum" sz="quarter" idx="12"/>
          </p:nvPr>
        </p:nvSpPr>
        <p:spPr/>
        <p:txBody>
          <a:bodyPr/>
          <a:lstStyle/>
          <a:p>
            <a:r>
              <a:rPr lang="en-US"/>
              <a:t>PAGE  </a:t>
            </a:r>
            <a:fld id="{93005692-73BE-493E-93AB-ECD6027A7652}" type="slidenum">
              <a:rPr lang="en-US" smtClean="0"/>
              <a:pPr/>
              <a:t>41</a:t>
            </a:fld>
            <a:endParaRPr lang="en-US" dirty="0"/>
          </a:p>
        </p:txBody>
      </p:sp>
    </p:spTree>
    <p:extLst>
      <p:ext uri="{BB962C8B-B14F-4D97-AF65-F5344CB8AC3E}">
        <p14:creationId xmlns:p14="http://schemas.microsoft.com/office/powerpoint/2010/main" val="15264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B731-0865-3F6F-0F9D-D98847F3EE54}"/>
              </a:ext>
            </a:extLst>
          </p:cNvPr>
          <p:cNvSpPr>
            <a:spLocks noGrp="1"/>
          </p:cNvSpPr>
          <p:nvPr>
            <p:ph type="title"/>
          </p:nvPr>
        </p:nvSpPr>
        <p:spPr/>
        <p:txBody>
          <a:bodyPr/>
          <a:lstStyle/>
          <a:p>
            <a:r>
              <a:rPr lang="en-US" dirty="0"/>
              <a:t>How well are Automatic Metrics?</a:t>
            </a:r>
          </a:p>
        </p:txBody>
      </p:sp>
      <p:pic>
        <p:nvPicPr>
          <p:cNvPr id="7" name="Content Placeholder 6" descr="A table with numbers and symbols&#10;&#10;Description automatically generated">
            <a:extLst>
              <a:ext uri="{FF2B5EF4-FFF2-40B4-BE49-F238E27FC236}">
                <a16:creationId xmlns:a16="http://schemas.microsoft.com/office/drawing/2014/main" id="{B4607FF5-4169-E649-27A7-852CE54CC3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750" y="2040518"/>
            <a:ext cx="10350500" cy="2776963"/>
          </a:xfrm>
        </p:spPr>
      </p:pic>
      <p:sp>
        <p:nvSpPr>
          <p:cNvPr id="5" name="Slide Number Placeholder 4">
            <a:extLst>
              <a:ext uri="{FF2B5EF4-FFF2-40B4-BE49-F238E27FC236}">
                <a16:creationId xmlns:a16="http://schemas.microsoft.com/office/drawing/2014/main" id="{86392980-F773-A92A-20B2-91C7D42A169F}"/>
              </a:ext>
            </a:extLst>
          </p:cNvPr>
          <p:cNvSpPr>
            <a:spLocks noGrp="1"/>
          </p:cNvSpPr>
          <p:nvPr>
            <p:ph type="sldNum" sz="quarter" idx="12"/>
          </p:nvPr>
        </p:nvSpPr>
        <p:spPr/>
        <p:txBody>
          <a:bodyPr/>
          <a:lstStyle/>
          <a:p>
            <a:r>
              <a:rPr lang="en-US"/>
              <a:t>PAGE  </a:t>
            </a:r>
            <a:fld id="{93005692-73BE-493E-93AB-ECD6027A7652}" type="slidenum">
              <a:rPr lang="en-US" smtClean="0"/>
              <a:pPr/>
              <a:t>42</a:t>
            </a:fld>
            <a:endParaRPr lang="en-US" dirty="0"/>
          </a:p>
        </p:txBody>
      </p:sp>
      <p:sp>
        <p:nvSpPr>
          <p:cNvPr id="8" name="TextBox 7">
            <a:extLst>
              <a:ext uri="{FF2B5EF4-FFF2-40B4-BE49-F238E27FC236}">
                <a16:creationId xmlns:a16="http://schemas.microsoft.com/office/drawing/2014/main" id="{DA12B23A-FE32-ED8C-6554-7FD362EDF04C}"/>
              </a:ext>
            </a:extLst>
          </p:cNvPr>
          <p:cNvSpPr txBox="1"/>
          <p:nvPr/>
        </p:nvSpPr>
        <p:spPr>
          <a:xfrm>
            <a:off x="1779104" y="1671186"/>
            <a:ext cx="7617791" cy="369332"/>
          </a:xfrm>
          <a:prstGeom prst="rect">
            <a:avLst/>
          </a:prstGeom>
          <a:noFill/>
        </p:spPr>
        <p:txBody>
          <a:bodyPr wrap="none" rtlCol="0">
            <a:spAutoFit/>
          </a:bodyPr>
          <a:lstStyle/>
          <a:p>
            <a:r>
              <a:rPr lang="en-US" dirty="0"/>
              <a:t>Pearson’s correlation between model-based metrics vs human evaluation</a:t>
            </a:r>
          </a:p>
        </p:txBody>
      </p:sp>
      <p:sp>
        <p:nvSpPr>
          <p:cNvPr id="9" name="TextBox 8">
            <a:extLst>
              <a:ext uri="{FF2B5EF4-FFF2-40B4-BE49-F238E27FC236}">
                <a16:creationId xmlns:a16="http://schemas.microsoft.com/office/drawing/2014/main" id="{E511BE74-E387-D94F-B675-617BBC40E870}"/>
              </a:ext>
            </a:extLst>
          </p:cNvPr>
          <p:cNvSpPr txBox="1"/>
          <p:nvPr/>
        </p:nvSpPr>
        <p:spPr>
          <a:xfrm>
            <a:off x="1914525" y="5124450"/>
            <a:ext cx="7337265" cy="369332"/>
          </a:xfrm>
          <a:prstGeom prst="rect">
            <a:avLst/>
          </a:prstGeom>
          <a:noFill/>
        </p:spPr>
        <p:txBody>
          <a:bodyPr wrap="none" rtlCol="0">
            <a:spAutoFit/>
          </a:bodyPr>
          <a:lstStyle/>
          <a:p>
            <a:r>
              <a:rPr lang="en-US" dirty="0"/>
              <a:t>The correlation is generally very low, most of them are lower than 0.2!</a:t>
            </a:r>
          </a:p>
        </p:txBody>
      </p:sp>
    </p:spTree>
    <p:extLst>
      <p:ext uri="{BB962C8B-B14F-4D97-AF65-F5344CB8AC3E}">
        <p14:creationId xmlns:p14="http://schemas.microsoft.com/office/powerpoint/2010/main" val="102360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8367-45C8-04C0-8D9A-867AC7A0D4F6}"/>
              </a:ext>
            </a:extLst>
          </p:cNvPr>
          <p:cNvSpPr>
            <a:spLocks noGrp="1"/>
          </p:cNvSpPr>
          <p:nvPr>
            <p:ph type="title"/>
          </p:nvPr>
        </p:nvSpPr>
        <p:spPr/>
        <p:txBody>
          <a:bodyPr/>
          <a:lstStyle/>
          <a:p>
            <a:r>
              <a:rPr lang="en-US" dirty="0"/>
              <a:t>How about Multimodal Language Models?</a:t>
            </a:r>
          </a:p>
        </p:txBody>
      </p:sp>
      <p:sp>
        <p:nvSpPr>
          <p:cNvPr id="5" name="Slide Number Placeholder 4">
            <a:extLst>
              <a:ext uri="{FF2B5EF4-FFF2-40B4-BE49-F238E27FC236}">
                <a16:creationId xmlns:a16="http://schemas.microsoft.com/office/drawing/2014/main" id="{35CA8061-161C-845D-B5D0-C3B993766FC7}"/>
              </a:ext>
            </a:extLst>
          </p:cNvPr>
          <p:cNvSpPr>
            <a:spLocks noGrp="1"/>
          </p:cNvSpPr>
          <p:nvPr>
            <p:ph type="sldNum" sz="quarter" idx="12"/>
          </p:nvPr>
        </p:nvSpPr>
        <p:spPr/>
        <p:txBody>
          <a:bodyPr/>
          <a:lstStyle/>
          <a:p>
            <a:r>
              <a:rPr lang="en-US"/>
              <a:t>PAGE  </a:t>
            </a:r>
            <a:fld id="{93005692-73BE-493E-93AB-ECD6027A7652}" type="slidenum">
              <a:rPr lang="en-US" smtClean="0"/>
              <a:pPr/>
              <a:t>43</a:t>
            </a:fld>
            <a:endParaRPr lang="en-US" dirty="0"/>
          </a:p>
        </p:txBody>
      </p:sp>
      <p:pic>
        <p:nvPicPr>
          <p:cNvPr id="11" name="Content Placeholder 10">
            <a:extLst>
              <a:ext uri="{FF2B5EF4-FFF2-40B4-BE49-F238E27FC236}">
                <a16:creationId xmlns:a16="http://schemas.microsoft.com/office/drawing/2014/main" id="{19FFEEFB-597A-222D-32EA-B1E854E65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9286" y="1631155"/>
            <a:ext cx="7190921" cy="3198019"/>
          </a:xfrm>
        </p:spPr>
      </p:pic>
      <p:sp>
        <p:nvSpPr>
          <p:cNvPr id="12" name="TextBox 11">
            <a:extLst>
              <a:ext uri="{FF2B5EF4-FFF2-40B4-BE49-F238E27FC236}">
                <a16:creationId xmlns:a16="http://schemas.microsoft.com/office/drawing/2014/main" id="{A385D471-16C5-80AD-063A-A8D64DD2E6D3}"/>
              </a:ext>
            </a:extLst>
          </p:cNvPr>
          <p:cNvSpPr txBox="1"/>
          <p:nvPr/>
        </p:nvSpPr>
        <p:spPr>
          <a:xfrm>
            <a:off x="1438275" y="5212909"/>
            <a:ext cx="8754320" cy="369332"/>
          </a:xfrm>
          <a:prstGeom prst="rect">
            <a:avLst/>
          </a:prstGeom>
          <a:noFill/>
        </p:spPr>
        <p:txBody>
          <a:bodyPr wrap="none" rtlCol="0">
            <a:spAutoFit/>
          </a:bodyPr>
          <a:lstStyle/>
          <a:p>
            <a:r>
              <a:rPr lang="en-US" dirty="0"/>
              <a:t>Prompting multimodal language models to give explanation and then output a score.</a:t>
            </a:r>
          </a:p>
        </p:txBody>
      </p:sp>
    </p:spTree>
    <p:extLst>
      <p:ext uri="{BB962C8B-B14F-4D97-AF65-F5344CB8AC3E}">
        <p14:creationId xmlns:p14="http://schemas.microsoft.com/office/powerpoint/2010/main" val="19939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5B4A-4491-A14E-1465-C348EFE4634B}"/>
              </a:ext>
            </a:extLst>
          </p:cNvPr>
          <p:cNvSpPr>
            <a:spLocks noGrp="1"/>
          </p:cNvSpPr>
          <p:nvPr>
            <p:ph type="title"/>
          </p:nvPr>
        </p:nvSpPr>
        <p:spPr/>
        <p:txBody>
          <a:bodyPr/>
          <a:lstStyle/>
          <a:p>
            <a:r>
              <a:rPr lang="en-US" dirty="0"/>
              <a:t>Multimodal Language Model Evaluation</a:t>
            </a:r>
          </a:p>
        </p:txBody>
      </p:sp>
      <p:pic>
        <p:nvPicPr>
          <p:cNvPr id="7" name="Content Placeholder 6">
            <a:extLst>
              <a:ext uri="{FF2B5EF4-FFF2-40B4-BE49-F238E27FC236}">
                <a16:creationId xmlns:a16="http://schemas.microsoft.com/office/drawing/2014/main" id="{E82C8DCA-8370-3CC1-702D-6EB13709FE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631" b="50493"/>
          <a:stretch/>
        </p:blipFill>
        <p:spPr>
          <a:xfrm>
            <a:off x="971366" y="1627036"/>
            <a:ext cx="4328055" cy="2963630"/>
          </a:xfrm>
        </p:spPr>
      </p:pic>
      <p:sp>
        <p:nvSpPr>
          <p:cNvPr id="5" name="Slide Number Placeholder 4">
            <a:extLst>
              <a:ext uri="{FF2B5EF4-FFF2-40B4-BE49-F238E27FC236}">
                <a16:creationId xmlns:a16="http://schemas.microsoft.com/office/drawing/2014/main" id="{E98BDDC7-30AA-E02D-9318-F64E8AD8B2AB}"/>
              </a:ext>
            </a:extLst>
          </p:cNvPr>
          <p:cNvSpPr>
            <a:spLocks noGrp="1"/>
          </p:cNvSpPr>
          <p:nvPr>
            <p:ph type="sldNum" sz="quarter" idx="12"/>
          </p:nvPr>
        </p:nvSpPr>
        <p:spPr/>
        <p:txBody>
          <a:bodyPr/>
          <a:lstStyle/>
          <a:p>
            <a:r>
              <a:rPr lang="en-US"/>
              <a:t>PAGE  </a:t>
            </a:r>
            <a:fld id="{93005692-73BE-493E-93AB-ECD6027A7652}" type="slidenum">
              <a:rPr lang="en-US" smtClean="0"/>
              <a:pPr/>
              <a:t>44</a:t>
            </a:fld>
            <a:endParaRPr lang="en-US" dirty="0"/>
          </a:p>
        </p:txBody>
      </p:sp>
      <p:pic>
        <p:nvPicPr>
          <p:cNvPr id="8" name="Content Placeholder 6">
            <a:extLst>
              <a:ext uri="{FF2B5EF4-FFF2-40B4-BE49-F238E27FC236}">
                <a16:creationId xmlns:a16="http://schemas.microsoft.com/office/drawing/2014/main" id="{AC66427B-EF92-15C9-8298-C9ED20DC4F98}"/>
              </a:ext>
            </a:extLst>
          </p:cNvPr>
          <p:cNvPicPr>
            <a:picLocks noChangeAspect="1"/>
          </p:cNvPicPr>
          <p:nvPr/>
        </p:nvPicPr>
        <p:blipFill rotWithShape="1">
          <a:blip r:embed="rId3">
            <a:extLst>
              <a:ext uri="{28A0092B-C50C-407E-A947-70E740481C1C}">
                <a14:useLocalDpi xmlns:a14="http://schemas.microsoft.com/office/drawing/2010/main" val="0"/>
              </a:ext>
            </a:extLst>
          </a:blip>
          <a:srcRect l="-577" t="49410"/>
          <a:stretch/>
        </p:blipFill>
        <p:spPr>
          <a:xfrm>
            <a:off x="6348251" y="2341596"/>
            <a:ext cx="4599116" cy="3083480"/>
          </a:xfrm>
          <a:prstGeom prst="rect">
            <a:avLst/>
          </a:prstGeom>
        </p:spPr>
      </p:pic>
      <p:cxnSp>
        <p:nvCxnSpPr>
          <p:cNvPr id="10" name="Elbow Connector 9">
            <a:extLst>
              <a:ext uri="{FF2B5EF4-FFF2-40B4-BE49-F238E27FC236}">
                <a16:creationId xmlns:a16="http://schemas.microsoft.com/office/drawing/2014/main" id="{EE6D941F-3D19-5F8D-B8C6-A8D587F32931}"/>
              </a:ext>
            </a:extLst>
          </p:cNvPr>
          <p:cNvCxnSpPr>
            <a:cxnSpLocks/>
            <a:stCxn id="7" idx="3"/>
            <a:endCxn id="8" idx="0"/>
          </p:cNvCxnSpPr>
          <p:nvPr/>
        </p:nvCxnSpPr>
        <p:spPr>
          <a:xfrm flipV="1">
            <a:off x="5299421" y="2341596"/>
            <a:ext cx="3348388" cy="767255"/>
          </a:xfrm>
          <a:prstGeom prst="bentConnector4">
            <a:avLst>
              <a:gd name="adj1" fmla="val 15662"/>
              <a:gd name="adj2" fmla="val 173612"/>
            </a:avLst>
          </a:prstGeom>
          <a:ln w="12700">
            <a:solidFill>
              <a:schemeClr val="accent6"/>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0A7BCF-FBB4-2426-FF44-626C1F0D1702}"/>
              </a:ext>
            </a:extLst>
          </p:cNvPr>
          <p:cNvSpPr txBox="1"/>
          <p:nvPr/>
        </p:nvSpPr>
        <p:spPr>
          <a:xfrm>
            <a:off x="1860331" y="4698124"/>
            <a:ext cx="2563522" cy="369332"/>
          </a:xfrm>
          <a:prstGeom prst="rect">
            <a:avLst/>
          </a:prstGeom>
          <a:noFill/>
        </p:spPr>
        <p:txBody>
          <a:bodyPr wrap="none" rtlCol="0">
            <a:spAutoFit/>
          </a:bodyPr>
          <a:lstStyle/>
          <a:p>
            <a:r>
              <a:rPr lang="en-US" dirty="0"/>
              <a:t>Multimodal Conditions</a:t>
            </a:r>
          </a:p>
        </p:txBody>
      </p:sp>
    </p:spTree>
    <p:extLst>
      <p:ext uri="{BB962C8B-B14F-4D97-AF65-F5344CB8AC3E}">
        <p14:creationId xmlns:p14="http://schemas.microsoft.com/office/powerpoint/2010/main" val="114153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FA0A-33A2-CFD7-68DC-EA5F6F2DBA4B}"/>
              </a:ext>
            </a:extLst>
          </p:cNvPr>
          <p:cNvSpPr>
            <a:spLocks noGrp="1"/>
          </p:cNvSpPr>
          <p:nvPr>
            <p:ph type="title"/>
          </p:nvPr>
        </p:nvSpPr>
        <p:spPr/>
        <p:txBody>
          <a:bodyPr/>
          <a:lstStyle/>
          <a:p>
            <a:r>
              <a:rPr lang="en-US" dirty="0" err="1"/>
              <a:t>VIEScore</a:t>
            </a:r>
            <a:r>
              <a:rPr lang="en-US" dirty="0"/>
              <a:t> Correlation with Humans</a:t>
            </a:r>
          </a:p>
        </p:txBody>
      </p:sp>
      <p:pic>
        <p:nvPicPr>
          <p:cNvPr id="7" name="Content Placeholder 6">
            <a:extLst>
              <a:ext uri="{FF2B5EF4-FFF2-40B4-BE49-F238E27FC236}">
                <a16:creationId xmlns:a16="http://schemas.microsoft.com/office/drawing/2014/main" id="{7CC093E4-0FA5-F547-8E4B-F1CAC84552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6583"/>
          <a:stretch/>
        </p:blipFill>
        <p:spPr>
          <a:xfrm>
            <a:off x="654333" y="1587210"/>
            <a:ext cx="2965757" cy="4059264"/>
          </a:xfrm>
        </p:spPr>
      </p:pic>
      <p:sp>
        <p:nvSpPr>
          <p:cNvPr id="5" name="Slide Number Placeholder 4">
            <a:extLst>
              <a:ext uri="{FF2B5EF4-FFF2-40B4-BE49-F238E27FC236}">
                <a16:creationId xmlns:a16="http://schemas.microsoft.com/office/drawing/2014/main" id="{CE584996-C91D-62AE-7D58-2FEFA32203FE}"/>
              </a:ext>
            </a:extLst>
          </p:cNvPr>
          <p:cNvSpPr>
            <a:spLocks noGrp="1"/>
          </p:cNvSpPr>
          <p:nvPr>
            <p:ph type="sldNum" sz="quarter" idx="12"/>
          </p:nvPr>
        </p:nvSpPr>
        <p:spPr/>
        <p:txBody>
          <a:bodyPr/>
          <a:lstStyle/>
          <a:p>
            <a:r>
              <a:rPr lang="en-US"/>
              <a:t>PAGE  </a:t>
            </a:r>
            <a:fld id="{93005692-73BE-493E-93AB-ECD6027A7652}" type="slidenum">
              <a:rPr lang="en-US" smtClean="0"/>
              <a:pPr/>
              <a:t>45</a:t>
            </a:fld>
            <a:endParaRPr lang="en-US" dirty="0"/>
          </a:p>
        </p:txBody>
      </p:sp>
      <p:grpSp>
        <p:nvGrpSpPr>
          <p:cNvPr id="11" name="Group 10">
            <a:extLst>
              <a:ext uri="{FF2B5EF4-FFF2-40B4-BE49-F238E27FC236}">
                <a16:creationId xmlns:a16="http://schemas.microsoft.com/office/drawing/2014/main" id="{D6D4709A-11D3-9DA7-90EA-42A3B53EF1C9}"/>
              </a:ext>
            </a:extLst>
          </p:cNvPr>
          <p:cNvGrpSpPr/>
          <p:nvPr/>
        </p:nvGrpSpPr>
        <p:grpSpPr>
          <a:xfrm>
            <a:off x="4404831" y="1588225"/>
            <a:ext cx="3204659" cy="4155349"/>
            <a:chOff x="4214594" y="1602307"/>
            <a:chExt cx="3111116" cy="4080662"/>
          </a:xfrm>
        </p:grpSpPr>
        <p:pic>
          <p:nvPicPr>
            <p:cNvPr id="8" name="Content Placeholder 6">
              <a:extLst>
                <a:ext uri="{FF2B5EF4-FFF2-40B4-BE49-F238E27FC236}">
                  <a16:creationId xmlns:a16="http://schemas.microsoft.com/office/drawing/2014/main" id="{3999A50D-DDCC-B5D2-A38F-4AF55AE9FCBA}"/>
                </a:ext>
              </a:extLst>
            </p:cNvPr>
            <p:cNvPicPr>
              <a:picLocks noChangeAspect="1"/>
            </p:cNvPicPr>
            <p:nvPr/>
          </p:nvPicPr>
          <p:blipFill rotWithShape="1">
            <a:blip r:embed="rId2">
              <a:extLst>
                <a:ext uri="{28A0092B-C50C-407E-A947-70E740481C1C}">
                  <a14:useLocalDpi xmlns:a14="http://schemas.microsoft.com/office/drawing/2010/main" val="0"/>
                </a:ext>
              </a:extLst>
            </a:blip>
            <a:srcRect t="53417"/>
            <a:stretch/>
          </p:blipFill>
          <p:spPr>
            <a:xfrm>
              <a:off x="4219607" y="1975475"/>
              <a:ext cx="3106103" cy="3707494"/>
            </a:xfrm>
            <a:prstGeom prst="rect">
              <a:avLst/>
            </a:prstGeom>
          </p:spPr>
        </p:pic>
        <p:pic>
          <p:nvPicPr>
            <p:cNvPr id="10" name="Picture 9">
              <a:extLst>
                <a:ext uri="{FF2B5EF4-FFF2-40B4-BE49-F238E27FC236}">
                  <a16:creationId xmlns:a16="http://schemas.microsoft.com/office/drawing/2014/main" id="{49167F5D-3759-A77A-D66B-BF3E8E7E9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594" y="1602307"/>
              <a:ext cx="3101091" cy="358804"/>
            </a:xfrm>
            <a:prstGeom prst="rect">
              <a:avLst/>
            </a:prstGeom>
          </p:spPr>
        </p:pic>
      </p:grpSp>
      <p:pic>
        <p:nvPicPr>
          <p:cNvPr id="13" name="Picture 12" descr="A screenshot of a computer&#10;&#10;Description automatically generated">
            <a:extLst>
              <a:ext uri="{FF2B5EF4-FFF2-40B4-BE49-F238E27FC236}">
                <a16:creationId xmlns:a16="http://schemas.microsoft.com/office/drawing/2014/main" id="{D6238441-98CC-37AC-7F21-DEFC3B41C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6742" y="1614489"/>
            <a:ext cx="2297432" cy="4129085"/>
          </a:xfrm>
          <a:prstGeom prst="rect">
            <a:avLst/>
          </a:prstGeom>
        </p:spPr>
      </p:pic>
    </p:spTree>
    <p:extLst>
      <p:ext uri="{BB962C8B-B14F-4D97-AF65-F5344CB8AC3E}">
        <p14:creationId xmlns:p14="http://schemas.microsoft.com/office/powerpoint/2010/main" val="34466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7C90-D772-A733-CD66-E589D6C051C8}"/>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2F281738-C049-26AE-7502-CDCDE3486E2C}"/>
              </a:ext>
            </a:extLst>
          </p:cNvPr>
          <p:cNvSpPr>
            <a:spLocks noGrp="1"/>
          </p:cNvSpPr>
          <p:nvPr>
            <p:ph idx="1"/>
          </p:nvPr>
        </p:nvSpPr>
        <p:spPr>
          <a:xfrm>
            <a:off x="259882" y="1413163"/>
            <a:ext cx="5552339" cy="4595117"/>
          </a:xfrm>
        </p:spPr>
        <p:txBody>
          <a:bodyPr>
            <a:normAutofit lnSpcReduction="10000"/>
          </a:bodyPr>
          <a:lstStyle/>
          <a:p>
            <a:r>
              <a:rPr lang="en-US" dirty="0"/>
              <a:t>GPT4-v achieves a relatively high Spearman Correlation</a:t>
            </a:r>
          </a:p>
          <a:p>
            <a:r>
              <a:rPr lang="en-US" dirty="0"/>
              <a:t>The general correlation is around 0.3</a:t>
            </a:r>
          </a:p>
          <a:p>
            <a:r>
              <a:rPr lang="en-US" dirty="0"/>
              <a:t>Human-to-Human correlation is around 0.45.</a:t>
            </a:r>
          </a:p>
          <a:p>
            <a:r>
              <a:rPr lang="en-US" dirty="0"/>
              <a:t>GPT-4v has high variance, we need to take average of five runs to obtain a more stable score</a:t>
            </a:r>
          </a:p>
          <a:p>
            <a:r>
              <a:rPr lang="en-US" dirty="0"/>
              <a:t>Editing tasks with nuances is still hard for GPT-4v to evaluate</a:t>
            </a:r>
          </a:p>
          <a:p>
            <a:endParaRPr lang="en-US" dirty="0"/>
          </a:p>
        </p:txBody>
      </p:sp>
      <p:sp>
        <p:nvSpPr>
          <p:cNvPr id="5" name="Slide Number Placeholder 4">
            <a:extLst>
              <a:ext uri="{FF2B5EF4-FFF2-40B4-BE49-F238E27FC236}">
                <a16:creationId xmlns:a16="http://schemas.microsoft.com/office/drawing/2014/main" id="{59C48B92-40FE-5518-F83E-334C28739D97}"/>
              </a:ext>
            </a:extLst>
          </p:cNvPr>
          <p:cNvSpPr>
            <a:spLocks noGrp="1"/>
          </p:cNvSpPr>
          <p:nvPr>
            <p:ph type="sldNum" sz="quarter" idx="12"/>
          </p:nvPr>
        </p:nvSpPr>
        <p:spPr/>
        <p:txBody>
          <a:bodyPr/>
          <a:lstStyle/>
          <a:p>
            <a:r>
              <a:rPr lang="en-US"/>
              <a:t>PAGE  </a:t>
            </a:r>
            <a:fld id="{93005692-73BE-493E-93AB-ECD6027A7652}" type="slidenum">
              <a:rPr lang="en-US" smtClean="0"/>
              <a:pPr/>
              <a:t>46</a:t>
            </a:fld>
            <a:endParaRPr lang="en-US" dirty="0"/>
          </a:p>
        </p:txBody>
      </p:sp>
      <p:pic>
        <p:nvPicPr>
          <p:cNvPr id="7" name="Picture 6">
            <a:extLst>
              <a:ext uri="{FF2B5EF4-FFF2-40B4-BE49-F238E27FC236}">
                <a16:creationId xmlns:a16="http://schemas.microsoft.com/office/drawing/2014/main" id="{4B6AAFE9-E1CE-5573-F5D8-C794B7C34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695" y="1330035"/>
            <a:ext cx="4708635" cy="4276441"/>
          </a:xfrm>
          <a:prstGeom prst="rect">
            <a:avLst/>
          </a:prstGeom>
        </p:spPr>
      </p:pic>
    </p:spTree>
    <p:extLst>
      <p:ext uri="{BB962C8B-B14F-4D97-AF65-F5344CB8AC3E}">
        <p14:creationId xmlns:p14="http://schemas.microsoft.com/office/powerpoint/2010/main" val="14005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75DA-D92C-78C8-4630-38042E04F1D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CD381D43-378B-E580-0C1B-8201D1992930}"/>
              </a:ext>
            </a:extLst>
          </p:cNvPr>
          <p:cNvSpPr>
            <a:spLocks noGrp="1"/>
          </p:cNvSpPr>
          <p:nvPr>
            <p:ph idx="1"/>
          </p:nvPr>
        </p:nvSpPr>
        <p:spPr/>
        <p:txBody>
          <a:bodyPr>
            <a:normAutofit fontScale="92500" lnSpcReduction="10000"/>
          </a:bodyPr>
          <a:lstStyle/>
          <a:p>
            <a:r>
              <a:rPr lang="en-US" dirty="0"/>
              <a:t>The evaluation in the visual generation is still overlooked.</a:t>
            </a:r>
          </a:p>
          <a:p>
            <a:endParaRPr lang="en-US" dirty="0"/>
          </a:p>
          <a:p>
            <a:r>
              <a:rPr lang="en-US" dirty="0"/>
              <a:t>The existing metrics are still focused on text-to-image generation.</a:t>
            </a:r>
          </a:p>
          <a:p>
            <a:endParaRPr lang="en-US" dirty="0"/>
          </a:p>
          <a:p>
            <a:r>
              <a:rPr lang="en-US" dirty="0"/>
              <a:t>Other controllable generation is being overlooked.</a:t>
            </a:r>
          </a:p>
          <a:p>
            <a:endParaRPr lang="en-US" dirty="0"/>
          </a:p>
          <a:p>
            <a:r>
              <a:rPr lang="en-US" dirty="0"/>
              <a:t>Video generation evaluation is also wild west.</a:t>
            </a:r>
          </a:p>
          <a:p>
            <a:endParaRPr lang="en-US" dirty="0"/>
          </a:p>
          <a:p>
            <a:r>
              <a:rPr lang="en-US" dirty="0"/>
              <a:t>We need more people to work and explore in this field.</a:t>
            </a:r>
          </a:p>
        </p:txBody>
      </p:sp>
      <p:sp>
        <p:nvSpPr>
          <p:cNvPr id="5" name="Slide Number Placeholder 4">
            <a:extLst>
              <a:ext uri="{FF2B5EF4-FFF2-40B4-BE49-F238E27FC236}">
                <a16:creationId xmlns:a16="http://schemas.microsoft.com/office/drawing/2014/main" id="{71A6C49F-778E-F044-696C-E31C25418CFC}"/>
              </a:ext>
            </a:extLst>
          </p:cNvPr>
          <p:cNvSpPr>
            <a:spLocks noGrp="1"/>
          </p:cNvSpPr>
          <p:nvPr>
            <p:ph type="sldNum" sz="quarter" idx="12"/>
          </p:nvPr>
        </p:nvSpPr>
        <p:spPr/>
        <p:txBody>
          <a:bodyPr/>
          <a:lstStyle/>
          <a:p>
            <a:r>
              <a:rPr lang="en-US"/>
              <a:t>PAGE  </a:t>
            </a:r>
            <a:fld id="{93005692-73BE-493E-93AB-ECD6027A7652}" type="slidenum">
              <a:rPr lang="en-US" smtClean="0"/>
              <a:pPr/>
              <a:t>47</a:t>
            </a:fld>
            <a:endParaRPr lang="en-US" dirty="0"/>
          </a:p>
        </p:txBody>
      </p:sp>
    </p:spTree>
    <p:extLst>
      <p:ext uri="{BB962C8B-B14F-4D97-AF65-F5344CB8AC3E}">
        <p14:creationId xmlns:p14="http://schemas.microsoft.com/office/powerpoint/2010/main" val="395285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3A492-F7EF-1E3A-29CF-2ED90FC6BFA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FECE44F-A448-17A5-AE01-8C2005142965}"/>
              </a:ext>
            </a:extLst>
          </p:cNvPr>
          <p:cNvSpPr>
            <a:spLocks noGrp="1"/>
          </p:cNvSpPr>
          <p:nvPr>
            <p:ph idx="1"/>
          </p:nvPr>
        </p:nvSpPr>
        <p:spPr/>
        <p:txBody>
          <a:bodyPr>
            <a:normAutofit fontScale="85000" lnSpcReduction="20000"/>
          </a:bodyPr>
          <a:lstStyle/>
          <a:p>
            <a:r>
              <a:rPr lang="en-CA" sz="2000" i="0" dirty="0" err="1">
                <a:solidFill>
                  <a:srgbClr val="333333"/>
                </a:solidFill>
                <a:effectLst/>
              </a:rPr>
              <a:t>TIGERScore</a:t>
            </a:r>
            <a:r>
              <a:rPr lang="en-CA" sz="2000" i="0" dirty="0">
                <a:solidFill>
                  <a:srgbClr val="333333"/>
                </a:solidFill>
                <a:effectLst/>
              </a:rPr>
              <a:t>: Towards Building Explainable Metric for All Text Generation Tasks</a:t>
            </a:r>
          </a:p>
          <a:p>
            <a:pPr lvl="1"/>
            <a:r>
              <a:rPr lang="en-CA" sz="1600" i="0" dirty="0" err="1">
                <a:solidFill>
                  <a:srgbClr val="333333"/>
                </a:solidFill>
                <a:effectLst/>
              </a:rPr>
              <a:t>Dongfu</a:t>
            </a:r>
            <a:r>
              <a:rPr lang="en-CA" sz="1600" i="0" dirty="0">
                <a:solidFill>
                  <a:srgbClr val="333333"/>
                </a:solidFill>
                <a:effectLst/>
              </a:rPr>
              <a:t> Jiang*, </a:t>
            </a:r>
            <a:r>
              <a:rPr lang="en-CA" sz="1600" i="0" dirty="0" err="1">
                <a:solidFill>
                  <a:srgbClr val="333333"/>
                </a:solidFill>
                <a:effectLst/>
              </a:rPr>
              <a:t>Yishan</a:t>
            </a:r>
            <a:r>
              <a:rPr lang="en-CA" sz="1600" i="0" dirty="0">
                <a:solidFill>
                  <a:srgbClr val="333333"/>
                </a:solidFill>
                <a:effectLst/>
              </a:rPr>
              <a:t> Li*, Ge Zhang, </a:t>
            </a:r>
            <a:r>
              <a:rPr lang="en-CA" sz="1600" i="0" dirty="0" err="1">
                <a:solidFill>
                  <a:srgbClr val="333333"/>
                </a:solidFill>
                <a:effectLst/>
              </a:rPr>
              <a:t>Wenhao</a:t>
            </a:r>
            <a:r>
              <a:rPr lang="en-CA" sz="1600" i="0" dirty="0">
                <a:solidFill>
                  <a:srgbClr val="333333"/>
                </a:solidFill>
                <a:effectLst/>
              </a:rPr>
              <a:t> Huang, Bill Yuchen Lin, </a:t>
            </a:r>
            <a:r>
              <a:rPr lang="en-CA" sz="1600" i="0" u="sng" dirty="0" err="1">
                <a:solidFill>
                  <a:srgbClr val="333333"/>
                </a:solidFill>
                <a:effectLst/>
              </a:rPr>
              <a:t>Wenhu</a:t>
            </a:r>
            <a:r>
              <a:rPr lang="en-CA" sz="1600" i="0" u="sng" dirty="0">
                <a:solidFill>
                  <a:srgbClr val="333333"/>
                </a:solidFill>
                <a:effectLst/>
              </a:rPr>
              <a:t> Chen</a:t>
            </a:r>
          </a:p>
          <a:p>
            <a:r>
              <a:rPr lang="en-CA" sz="2000" i="0" dirty="0" err="1">
                <a:solidFill>
                  <a:srgbClr val="333333"/>
                </a:solidFill>
                <a:effectLst/>
              </a:rPr>
              <a:t>VIEScore</a:t>
            </a:r>
            <a:r>
              <a:rPr lang="en-CA" sz="2000" i="0" dirty="0">
                <a:solidFill>
                  <a:srgbClr val="333333"/>
                </a:solidFill>
                <a:effectLst/>
              </a:rPr>
              <a:t>: Towards Explainable Metrics for Conditional Image Synthesis Evaluation</a:t>
            </a:r>
          </a:p>
          <a:p>
            <a:pPr lvl="1"/>
            <a:r>
              <a:rPr lang="en-CA" sz="1600" i="0" dirty="0">
                <a:solidFill>
                  <a:srgbClr val="333333"/>
                </a:solidFill>
                <a:effectLst/>
              </a:rPr>
              <a:t>Max Ku, </a:t>
            </a:r>
            <a:r>
              <a:rPr lang="en-CA" sz="1600" i="0" dirty="0" err="1">
                <a:solidFill>
                  <a:srgbClr val="333333"/>
                </a:solidFill>
                <a:effectLst/>
              </a:rPr>
              <a:t>Dongfu</a:t>
            </a:r>
            <a:r>
              <a:rPr lang="en-CA" sz="1600" i="0" dirty="0">
                <a:solidFill>
                  <a:srgbClr val="333333"/>
                </a:solidFill>
                <a:effectLst/>
              </a:rPr>
              <a:t> Jiang, Cong Wei, Xiang Yue, </a:t>
            </a:r>
            <a:r>
              <a:rPr lang="en-CA" sz="1600" i="0" u="sng" dirty="0" err="1">
                <a:solidFill>
                  <a:srgbClr val="333333"/>
                </a:solidFill>
                <a:effectLst/>
              </a:rPr>
              <a:t>Wenhu</a:t>
            </a:r>
            <a:r>
              <a:rPr lang="en-CA" sz="1600" i="0" u="sng" dirty="0">
                <a:solidFill>
                  <a:srgbClr val="333333"/>
                </a:solidFill>
                <a:effectLst/>
              </a:rPr>
              <a:t> Chen</a:t>
            </a:r>
          </a:p>
          <a:p>
            <a:r>
              <a:rPr lang="en-CA" sz="2000" i="0" dirty="0" err="1">
                <a:solidFill>
                  <a:srgbClr val="333333"/>
                </a:solidFill>
                <a:effectLst/>
              </a:rPr>
              <a:t>ImagenHub</a:t>
            </a:r>
            <a:r>
              <a:rPr lang="en-CA" sz="2000" i="0" dirty="0">
                <a:solidFill>
                  <a:srgbClr val="333333"/>
                </a:solidFill>
                <a:effectLst/>
              </a:rPr>
              <a:t>: Standardizing the evaluation of conditional image generation models</a:t>
            </a:r>
          </a:p>
          <a:p>
            <a:pPr lvl="1"/>
            <a:r>
              <a:rPr lang="en-CA" sz="1600" i="0" dirty="0">
                <a:solidFill>
                  <a:srgbClr val="333333"/>
                </a:solidFill>
                <a:effectLst/>
              </a:rPr>
              <a:t>Max Ku, </a:t>
            </a:r>
            <a:r>
              <a:rPr lang="en-CA" sz="1600" i="0" dirty="0" err="1">
                <a:solidFill>
                  <a:srgbClr val="333333"/>
                </a:solidFill>
                <a:effectLst/>
              </a:rPr>
              <a:t>Tianle</a:t>
            </a:r>
            <a:r>
              <a:rPr lang="en-CA" sz="1600" i="0" dirty="0">
                <a:solidFill>
                  <a:srgbClr val="333333"/>
                </a:solidFill>
                <a:effectLst/>
              </a:rPr>
              <a:t> Li, Kai Zhang, </a:t>
            </a:r>
            <a:r>
              <a:rPr lang="en-CA" sz="1600" i="0" dirty="0" err="1">
                <a:solidFill>
                  <a:srgbClr val="333333"/>
                </a:solidFill>
                <a:effectLst/>
              </a:rPr>
              <a:t>Yujie</a:t>
            </a:r>
            <a:r>
              <a:rPr lang="en-CA" sz="1600" i="0" dirty="0">
                <a:solidFill>
                  <a:srgbClr val="333333"/>
                </a:solidFill>
                <a:effectLst/>
              </a:rPr>
              <a:t> Lu, </a:t>
            </a:r>
            <a:r>
              <a:rPr lang="en-CA" sz="1600" i="0" dirty="0" err="1">
                <a:solidFill>
                  <a:srgbClr val="333333"/>
                </a:solidFill>
                <a:effectLst/>
              </a:rPr>
              <a:t>Xingyu</a:t>
            </a:r>
            <a:r>
              <a:rPr lang="en-CA" sz="1600" i="0" dirty="0">
                <a:solidFill>
                  <a:srgbClr val="333333"/>
                </a:solidFill>
                <a:effectLst/>
              </a:rPr>
              <a:t> Fu, </a:t>
            </a:r>
            <a:r>
              <a:rPr lang="en-CA" sz="1600" i="0" dirty="0" err="1">
                <a:solidFill>
                  <a:srgbClr val="333333"/>
                </a:solidFill>
                <a:effectLst/>
              </a:rPr>
              <a:t>Wenwen</a:t>
            </a:r>
            <a:r>
              <a:rPr lang="en-CA" sz="1600" i="0" dirty="0">
                <a:solidFill>
                  <a:srgbClr val="333333"/>
                </a:solidFill>
                <a:effectLst/>
              </a:rPr>
              <a:t> Zhuang, </a:t>
            </a:r>
            <a:r>
              <a:rPr lang="en-CA" sz="1600" i="0" u="sng" dirty="0" err="1">
                <a:solidFill>
                  <a:srgbClr val="333333"/>
                </a:solidFill>
                <a:effectLst/>
              </a:rPr>
              <a:t>Wenhu</a:t>
            </a:r>
            <a:r>
              <a:rPr lang="en-CA" sz="1600" i="0" u="sng" dirty="0">
                <a:solidFill>
                  <a:srgbClr val="333333"/>
                </a:solidFill>
                <a:effectLst/>
              </a:rPr>
              <a:t> Chen</a:t>
            </a:r>
          </a:p>
          <a:p>
            <a:r>
              <a:rPr lang="en-CA" sz="2000" i="0" dirty="0" err="1">
                <a:solidFill>
                  <a:srgbClr val="333333"/>
                </a:solidFill>
                <a:effectLst/>
              </a:rPr>
              <a:t>GPTScore</a:t>
            </a:r>
            <a:r>
              <a:rPr lang="en-CA" sz="2000" i="0" dirty="0">
                <a:solidFill>
                  <a:srgbClr val="333333"/>
                </a:solidFill>
                <a:effectLst/>
              </a:rPr>
              <a:t>: Evaluate as You Desire</a:t>
            </a:r>
          </a:p>
          <a:p>
            <a:pPr lvl="1"/>
            <a:r>
              <a:rPr lang="en-CA" sz="1600" i="0" dirty="0" err="1">
                <a:solidFill>
                  <a:srgbClr val="333333"/>
                </a:solidFill>
                <a:effectLst/>
              </a:rPr>
              <a:t>Jinlan</a:t>
            </a:r>
            <a:r>
              <a:rPr lang="en-CA" sz="1600" i="0" dirty="0">
                <a:solidFill>
                  <a:srgbClr val="333333"/>
                </a:solidFill>
                <a:effectLst/>
              </a:rPr>
              <a:t> Fu, See-</a:t>
            </a:r>
            <a:r>
              <a:rPr lang="en-CA" sz="1600" i="0" dirty="0" err="1">
                <a:solidFill>
                  <a:srgbClr val="333333"/>
                </a:solidFill>
                <a:effectLst/>
              </a:rPr>
              <a:t>Kiong</a:t>
            </a:r>
            <a:r>
              <a:rPr lang="en-CA" sz="1600" i="0" dirty="0">
                <a:solidFill>
                  <a:srgbClr val="333333"/>
                </a:solidFill>
                <a:effectLst/>
              </a:rPr>
              <a:t> Ng, </a:t>
            </a:r>
            <a:r>
              <a:rPr lang="en-CA" sz="1600" i="0" dirty="0" err="1">
                <a:solidFill>
                  <a:srgbClr val="333333"/>
                </a:solidFill>
                <a:effectLst/>
              </a:rPr>
              <a:t>Zhengbao</a:t>
            </a:r>
            <a:r>
              <a:rPr lang="en-CA" sz="1600" i="0" dirty="0">
                <a:solidFill>
                  <a:srgbClr val="333333"/>
                </a:solidFill>
                <a:effectLst/>
              </a:rPr>
              <a:t> Jiang, </a:t>
            </a:r>
            <a:r>
              <a:rPr lang="en-CA" sz="1600" i="0" dirty="0" err="1">
                <a:solidFill>
                  <a:srgbClr val="333333"/>
                </a:solidFill>
                <a:effectLst/>
              </a:rPr>
              <a:t>Pengfei</a:t>
            </a:r>
            <a:r>
              <a:rPr lang="en-CA" sz="1600" i="0" dirty="0">
                <a:solidFill>
                  <a:srgbClr val="333333"/>
                </a:solidFill>
                <a:effectLst/>
              </a:rPr>
              <a:t> Liu</a:t>
            </a:r>
          </a:p>
          <a:p>
            <a:pPr algn="l"/>
            <a:r>
              <a:rPr lang="en-CA" sz="2000" dirty="0">
                <a:solidFill>
                  <a:srgbClr val="333333"/>
                </a:solidFill>
              </a:rPr>
              <a:t>INSTRUCTSCORE: Explainable Text Generation Evaluation with </a:t>
            </a:r>
            <a:r>
              <a:rPr lang="en-CA" sz="2000" dirty="0" err="1">
                <a:solidFill>
                  <a:srgbClr val="333333"/>
                </a:solidFill>
              </a:rPr>
              <a:t>Finegrained</a:t>
            </a:r>
            <a:r>
              <a:rPr lang="en-CA" sz="2000" dirty="0">
                <a:solidFill>
                  <a:srgbClr val="333333"/>
                </a:solidFill>
              </a:rPr>
              <a:t> Feedback</a:t>
            </a:r>
          </a:p>
          <a:p>
            <a:pPr lvl="1"/>
            <a:r>
              <a:rPr lang="en-CA" sz="1600" dirty="0" err="1">
                <a:solidFill>
                  <a:srgbClr val="333333"/>
                </a:solidFill>
              </a:rPr>
              <a:t>Wenda</a:t>
            </a:r>
            <a:r>
              <a:rPr lang="en-CA" sz="1600" dirty="0">
                <a:solidFill>
                  <a:srgbClr val="333333"/>
                </a:solidFill>
              </a:rPr>
              <a:t> Xu, </a:t>
            </a:r>
            <a:r>
              <a:rPr lang="en-CA" sz="1600" dirty="0" err="1">
                <a:solidFill>
                  <a:srgbClr val="333333"/>
                </a:solidFill>
              </a:rPr>
              <a:t>Danqing</a:t>
            </a:r>
            <a:r>
              <a:rPr lang="en-CA" sz="1600" dirty="0">
                <a:solidFill>
                  <a:srgbClr val="333333"/>
                </a:solidFill>
              </a:rPr>
              <a:t> Wang, </a:t>
            </a:r>
            <a:r>
              <a:rPr lang="en-CA" sz="1600" dirty="0" err="1">
                <a:solidFill>
                  <a:srgbClr val="333333"/>
                </a:solidFill>
              </a:rPr>
              <a:t>Liangming</a:t>
            </a:r>
            <a:r>
              <a:rPr lang="en-CA" sz="1600" dirty="0">
                <a:solidFill>
                  <a:srgbClr val="333333"/>
                </a:solidFill>
              </a:rPr>
              <a:t> Pan, </a:t>
            </a:r>
            <a:r>
              <a:rPr lang="en-CA" sz="1600" dirty="0" err="1">
                <a:solidFill>
                  <a:srgbClr val="333333"/>
                </a:solidFill>
              </a:rPr>
              <a:t>Zhenqiao</a:t>
            </a:r>
            <a:r>
              <a:rPr lang="en-CA" sz="1600" dirty="0">
                <a:solidFill>
                  <a:srgbClr val="333333"/>
                </a:solidFill>
              </a:rPr>
              <a:t> Song, Markus Freitag, William Yang Wang, Lei Li</a:t>
            </a:r>
          </a:p>
          <a:p>
            <a:r>
              <a:rPr lang="en-CA" sz="2000" dirty="0"/>
              <a:t>Perils of Self-Feedback: Self-Bias Amplifies in Large Language Models</a:t>
            </a:r>
          </a:p>
          <a:p>
            <a:pPr lvl="1"/>
            <a:r>
              <a:rPr lang="en-CA" sz="1600" dirty="0" err="1"/>
              <a:t>Wenda</a:t>
            </a:r>
            <a:r>
              <a:rPr lang="en-CA" sz="1600" dirty="0"/>
              <a:t> Xu, </a:t>
            </a:r>
            <a:r>
              <a:rPr lang="en-CA" sz="1600" dirty="0" err="1"/>
              <a:t>Guanglei</a:t>
            </a:r>
            <a:r>
              <a:rPr lang="en-CA" sz="1600" dirty="0"/>
              <a:t> Zhu, </a:t>
            </a:r>
            <a:r>
              <a:rPr lang="en-CA" sz="1600" dirty="0" err="1"/>
              <a:t>Xuandong</a:t>
            </a:r>
            <a:r>
              <a:rPr lang="en-CA" sz="1600" dirty="0"/>
              <a:t> Zhao, </a:t>
            </a:r>
            <a:r>
              <a:rPr lang="en-CA" sz="1600" dirty="0" err="1"/>
              <a:t>Liangming</a:t>
            </a:r>
            <a:r>
              <a:rPr lang="en-CA" sz="1600" dirty="0"/>
              <a:t> Pan, Lei Li, William Yang Wang</a:t>
            </a:r>
            <a:endParaRPr lang="en-US" sz="2800" dirty="0"/>
          </a:p>
        </p:txBody>
      </p:sp>
      <p:sp>
        <p:nvSpPr>
          <p:cNvPr id="5" name="Slide Number Placeholder 4">
            <a:extLst>
              <a:ext uri="{FF2B5EF4-FFF2-40B4-BE49-F238E27FC236}">
                <a16:creationId xmlns:a16="http://schemas.microsoft.com/office/drawing/2014/main" id="{A7421E4F-1D84-36DC-3C2F-B57408EA7CA1}"/>
              </a:ext>
            </a:extLst>
          </p:cNvPr>
          <p:cNvSpPr>
            <a:spLocks noGrp="1"/>
          </p:cNvSpPr>
          <p:nvPr>
            <p:ph type="sldNum" sz="quarter" idx="12"/>
          </p:nvPr>
        </p:nvSpPr>
        <p:spPr/>
        <p:txBody>
          <a:bodyPr/>
          <a:lstStyle/>
          <a:p>
            <a:r>
              <a:rPr lang="en-US"/>
              <a:t>PAGE  </a:t>
            </a:r>
            <a:fld id="{93005692-73BE-493E-93AB-ECD6027A7652}" type="slidenum">
              <a:rPr lang="en-US" smtClean="0"/>
              <a:pPr/>
              <a:t>48</a:t>
            </a:fld>
            <a:endParaRPr lang="en-US" dirty="0"/>
          </a:p>
        </p:txBody>
      </p:sp>
    </p:spTree>
    <p:extLst>
      <p:ext uri="{BB962C8B-B14F-4D97-AF65-F5344CB8AC3E}">
        <p14:creationId xmlns:p14="http://schemas.microsoft.com/office/powerpoint/2010/main" val="34016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Kalam" panose="02000000000000000000" pitchFamily="2" charset="0"/>
                <a:cs typeface="Kalam" panose="02000000000000000000" pitchFamily="2" charset="0"/>
              </a:rPr>
              <a:t>Thanks!</a:t>
            </a:r>
            <a:br>
              <a:rPr lang="en-US" sz="4000" dirty="0">
                <a:latin typeface="Kalam" panose="02000000000000000000" pitchFamily="2" charset="0"/>
                <a:cs typeface="Kalam" panose="02000000000000000000" pitchFamily="2" charset="0"/>
              </a:rPr>
            </a:br>
            <a:r>
              <a:rPr lang="en-US" sz="4000" dirty="0">
                <a:latin typeface="Kalam" panose="02000000000000000000" pitchFamily="2" charset="0"/>
                <a:cs typeface="Kalam" panose="02000000000000000000" pitchFamily="2" charset="0"/>
              </a:rPr>
              <a:t>Questions?</a:t>
            </a:r>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smtClean="0"/>
              <a:pPr/>
              <a:t>49</a:t>
            </a:fld>
            <a:endParaRPr lang="en-US" dirty="0"/>
          </a:p>
        </p:txBody>
      </p:sp>
    </p:spTree>
    <p:extLst>
      <p:ext uri="{BB962C8B-B14F-4D97-AF65-F5344CB8AC3E}">
        <p14:creationId xmlns:p14="http://schemas.microsoft.com/office/powerpoint/2010/main" val="124037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7C755-B26A-745D-E1BE-C97D5BA70080}"/>
              </a:ext>
            </a:extLst>
          </p:cNvPr>
          <p:cNvSpPr>
            <a:spLocks noGrp="1"/>
          </p:cNvSpPr>
          <p:nvPr>
            <p:ph type="title"/>
          </p:nvPr>
        </p:nvSpPr>
        <p:spPr/>
        <p:txBody>
          <a:bodyPr/>
          <a:lstStyle/>
          <a:p>
            <a:r>
              <a:rPr lang="en-US" dirty="0"/>
              <a:t>Why is Evaluation Hard?</a:t>
            </a:r>
          </a:p>
        </p:txBody>
      </p:sp>
      <p:sp>
        <p:nvSpPr>
          <p:cNvPr id="3" name="Content Placeholder 2">
            <a:extLst>
              <a:ext uri="{FF2B5EF4-FFF2-40B4-BE49-F238E27FC236}">
                <a16:creationId xmlns:a16="http://schemas.microsoft.com/office/drawing/2014/main" id="{C1A33E20-3BF0-3212-FF4D-FECB6A376ABA}"/>
              </a:ext>
            </a:extLst>
          </p:cNvPr>
          <p:cNvSpPr>
            <a:spLocks noGrp="1"/>
          </p:cNvSpPr>
          <p:nvPr>
            <p:ph idx="1"/>
          </p:nvPr>
        </p:nvSpPr>
        <p:spPr/>
        <p:txBody>
          <a:bodyPr>
            <a:normAutofit lnSpcReduction="10000"/>
          </a:bodyPr>
          <a:lstStyle/>
          <a:p>
            <a:r>
              <a:rPr lang="en-US" dirty="0"/>
              <a:t>Text Generation</a:t>
            </a:r>
          </a:p>
          <a:p>
            <a:pPr lvl="1"/>
            <a:r>
              <a:rPr lang="en-US" dirty="0"/>
              <a:t>Not restricted to specific tasks, more broad instruction following capability</a:t>
            </a:r>
          </a:p>
          <a:p>
            <a:pPr lvl="1"/>
            <a:r>
              <a:rPr lang="en-US" dirty="0"/>
              <a:t>The fluency and surface form looks great. The underlying consistency and factuality are hard</a:t>
            </a:r>
          </a:p>
          <a:p>
            <a:r>
              <a:rPr lang="en-US" dirty="0"/>
              <a:t>Image Generation</a:t>
            </a:r>
          </a:p>
          <a:p>
            <a:pPr lvl="1"/>
            <a:r>
              <a:rPr lang="en-US" dirty="0"/>
              <a:t>FID/IS are mostly model-based evaluation metrics</a:t>
            </a:r>
          </a:p>
          <a:p>
            <a:pPr lvl="1"/>
            <a:r>
              <a:rPr lang="en-US" dirty="0"/>
              <a:t>Per-instance evaluation metrics (CLIP/DINO-score, </a:t>
            </a:r>
            <a:r>
              <a:rPr lang="en-US" dirty="0" err="1"/>
              <a:t>DreamScore</a:t>
            </a:r>
            <a:r>
              <a:rPr lang="en-US" dirty="0"/>
              <a:t>, LPIPS) are unreliable.</a:t>
            </a:r>
          </a:p>
          <a:p>
            <a:r>
              <a:rPr lang="en-US" dirty="0"/>
              <a:t>Video Generation</a:t>
            </a:r>
          </a:p>
          <a:p>
            <a:pPr lvl="1"/>
            <a:r>
              <a:rPr lang="en-US" dirty="0"/>
              <a:t>FVD/x-</a:t>
            </a:r>
            <a:r>
              <a:rPr lang="en-US" dirty="0" err="1"/>
              <a:t>clipscore</a:t>
            </a:r>
            <a:r>
              <a:rPr lang="en-US" dirty="0"/>
              <a:t> are totally unreliable</a:t>
            </a:r>
          </a:p>
          <a:p>
            <a:pPr lvl="1"/>
            <a:r>
              <a:rPr lang="en-US" dirty="0"/>
              <a:t>Wild west, heavily relying on human evaluation</a:t>
            </a:r>
          </a:p>
          <a:p>
            <a:pPr lvl="1"/>
            <a:endParaRPr lang="en-US" dirty="0"/>
          </a:p>
        </p:txBody>
      </p:sp>
      <p:sp>
        <p:nvSpPr>
          <p:cNvPr id="5" name="Slide Number Placeholder 4">
            <a:extLst>
              <a:ext uri="{FF2B5EF4-FFF2-40B4-BE49-F238E27FC236}">
                <a16:creationId xmlns:a16="http://schemas.microsoft.com/office/drawing/2014/main" id="{2CB64CA7-40DC-EC2B-5DE7-32C152F5665D}"/>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dirty="0"/>
          </a:p>
        </p:txBody>
      </p:sp>
    </p:spTree>
    <p:extLst>
      <p:ext uri="{BB962C8B-B14F-4D97-AF65-F5344CB8AC3E}">
        <p14:creationId xmlns:p14="http://schemas.microsoft.com/office/powerpoint/2010/main" val="29357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B2D8-FD45-F47F-FBC0-478E46FB248B}"/>
              </a:ext>
            </a:extLst>
          </p:cNvPr>
          <p:cNvSpPr>
            <a:spLocks noGrp="1"/>
          </p:cNvSpPr>
          <p:nvPr>
            <p:ph type="title"/>
          </p:nvPr>
        </p:nvSpPr>
        <p:spPr/>
        <p:txBody>
          <a:bodyPr/>
          <a:lstStyle/>
          <a:p>
            <a:r>
              <a:rPr lang="en-US" dirty="0"/>
              <a:t>Building Better Human Evaluation Platform</a:t>
            </a:r>
          </a:p>
        </p:txBody>
      </p:sp>
      <p:sp>
        <p:nvSpPr>
          <p:cNvPr id="3" name="Content Placeholder 2">
            <a:extLst>
              <a:ext uri="{FF2B5EF4-FFF2-40B4-BE49-F238E27FC236}">
                <a16:creationId xmlns:a16="http://schemas.microsoft.com/office/drawing/2014/main" id="{9A6468D8-554F-7B8C-E087-D866856C16E5}"/>
              </a:ext>
            </a:extLst>
          </p:cNvPr>
          <p:cNvSpPr>
            <a:spLocks noGrp="1"/>
          </p:cNvSpPr>
          <p:nvPr>
            <p:ph idx="1"/>
          </p:nvPr>
        </p:nvSpPr>
        <p:spPr/>
        <p:txBody>
          <a:bodyPr>
            <a:normAutofit/>
          </a:bodyPr>
          <a:lstStyle/>
          <a:p>
            <a:r>
              <a:rPr lang="en-US" dirty="0"/>
              <a:t>MMMU</a:t>
            </a:r>
          </a:p>
          <a:p>
            <a:pPr lvl="1"/>
            <a:r>
              <a:rPr lang="en-US" dirty="0"/>
              <a:t>Increasing the difficulty in Multimodal QA</a:t>
            </a:r>
          </a:p>
          <a:p>
            <a:pPr lvl="1"/>
            <a:r>
              <a:rPr lang="en-US" dirty="0"/>
              <a:t>Diverse forms of visual inputs</a:t>
            </a:r>
          </a:p>
          <a:p>
            <a:pPr lvl="1"/>
            <a:r>
              <a:rPr lang="en-US" dirty="0"/>
              <a:t>Diverse and intensive domain-specific knowledge</a:t>
            </a:r>
          </a:p>
          <a:p>
            <a:r>
              <a:rPr lang="en-US" dirty="0" err="1"/>
              <a:t>ImagenHub</a:t>
            </a:r>
            <a:endParaRPr lang="en-US" dirty="0"/>
          </a:p>
          <a:p>
            <a:pPr lvl="1"/>
            <a:r>
              <a:rPr lang="en-US" dirty="0"/>
              <a:t>Standardized evaluation protocol</a:t>
            </a:r>
          </a:p>
          <a:p>
            <a:pPr lvl="1"/>
            <a:r>
              <a:rPr lang="en-US" dirty="0"/>
              <a:t>Standardized prompts/hyper-parameters</a:t>
            </a:r>
          </a:p>
          <a:p>
            <a:pPr lvl="1"/>
            <a:r>
              <a:rPr lang="en-US" dirty="0"/>
              <a:t>Encompass seven image generation tasks</a:t>
            </a:r>
          </a:p>
        </p:txBody>
      </p:sp>
      <p:sp>
        <p:nvSpPr>
          <p:cNvPr id="5" name="Slide Number Placeholder 4">
            <a:extLst>
              <a:ext uri="{FF2B5EF4-FFF2-40B4-BE49-F238E27FC236}">
                <a16:creationId xmlns:a16="http://schemas.microsoft.com/office/drawing/2014/main" id="{9507F52D-05BD-9BF3-5F0A-33B56FFD23D1}"/>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dirty="0"/>
          </a:p>
        </p:txBody>
      </p:sp>
    </p:spTree>
    <p:extLst>
      <p:ext uri="{BB962C8B-B14F-4D97-AF65-F5344CB8AC3E}">
        <p14:creationId xmlns:p14="http://schemas.microsoft.com/office/powerpoint/2010/main" val="353724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E60-A2BB-FEC8-4629-937EF74277D9}"/>
              </a:ext>
            </a:extLst>
          </p:cNvPr>
          <p:cNvSpPr>
            <a:spLocks noGrp="1"/>
          </p:cNvSpPr>
          <p:nvPr>
            <p:ph type="title"/>
          </p:nvPr>
        </p:nvSpPr>
        <p:spPr/>
        <p:txBody>
          <a:bodyPr/>
          <a:lstStyle/>
          <a:p>
            <a:r>
              <a:rPr lang="en-US" dirty="0"/>
              <a:t>Building Better Evaluation Metrics</a:t>
            </a:r>
          </a:p>
        </p:txBody>
      </p:sp>
      <p:sp>
        <p:nvSpPr>
          <p:cNvPr id="3" name="Content Placeholder 2">
            <a:extLst>
              <a:ext uri="{FF2B5EF4-FFF2-40B4-BE49-F238E27FC236}">
                <a16:creationId xmlns:a16="http://schemas.microsoft.com/office/drawing/2014/main" id="{82657912-EE61-F975-1028-2CF45BE3D969}"/>
              </a:ext>
            </a:extLst>
          </p:cNvPr>
          <p:cNvSpPr>
            <a:spLocks noGrp="1"/>
          </p:cNvSpPr>
          <p:nvPr>
            <p:ph idx="1"/>
          </p:nvPr>
        </p:nvSpPr>
        <p:spPr/>
        <p:txBody>
          <a:bodyPr>
            <a:normAutofit/>
          </a:bodyPr>
          <a:lstStyle/>
          <a:p>
            <a:r>
              <a:rPr lang="en-US" dirty="0" err="1"/>
              <a:t>TIGERScore</a:t>
            </a:r>
            <a:r>
              <a:rPr lang="en-US" dirty="0"/>
              <a:t>: one metric to evaluate all text generation tasks</a:t>
            </a:r>
          </a:p>
          <a:p>
            <a:pPr lvl="1"/>
            <a:r>
              <a:rPr lang="en-US" dirty="0"/>
              <a:t>Explainable</a:t>
            </a:r>
          </a:p>
          <a:p>
            <a:pPr lvl="1"/>
            <a:r>
              <a:rPr lang="en-US" dirty="0"/>
              <a:t>Reference-free</a:t>
            </a:r>
          </a:p>
          <a:p>
            <a:pPr lvl="1"/>
            <a:r>
              <a:rPr lang="en-US" dirty="0"/>
              <a:t>Aspect-driven</a:t>
            </a:r>
          </a:p>
          <a:p>
            <a:r>
              <a:rPr lang="en-US" dirty="0" err="1"/>
              <a:t>VIEScore</a:t>
            </a:r>
            <a:r>
              <a:rPr lang="en-US" dirty="0"/>
              <a:t>: one metric to evaluate all conditional image generation tasks</a:t>
            </a:r>
          </a:p>
          <a:p>
            <a:pPr lvl="1"/>
            <a:r>
              <a:rPr lang="en-US" dirty="0"/>
              <a:t>Zero-shot</a:t>
            </a:r>
          </a:p>
          <a:p>
            <a:pPr lvl="1"/>
            <a:r>
              <a:rPr lang="en-US" dirty="0" err="1"/>
              <a:t>Explainability</a:t>
            </a:r>
            <a:endParaRPr lang="en-US" dirty="0"/>
          </a:p>
          <a:p>
            <a:pPr lvl="1"/>
            <a:r>
              <a:rPr lang="en-US" dirty="0"/>
              <a:t>Task-aware</a:t>
            </a:r>
          </a:p>
          <a:p>
            <a:pPr lvl="1"/>
            <a:endParaRPr lang="en-US" dirty="0"/>
          </a:p>
        </p:txBody>
      </p:sp>
      <p:sp>
        <p:nvSpPr>
          <p:cNvPr id="5" name="Slide Number Placeholder 4">
            <a:extLst>
              <a:ext uri="{FF2B5EF4-FFF2-40B4-BE49-F238E27FC236}">
                <a16:creationId xmlns:a16="http://schemas.microsoft.com/office/drawing/2014/main" id="{35E62C46-529E-97E1-78D8-1E144D4FCE02}"/>
              </a:ext>
            </a:extLst>
          </p:cNvPr>
          <p:cNvSpPr>
            <a:spLocks noGrp="1"/>
          </p:cNvSpPr>
          <p:nvPr>
            <p:ph type="sldNum" sz="quarter" idx="12"/>
          </p:nvPr>
        </p:nvSpPr>
        <p:spPr/>
        <p:txBody>
          <a:bodyPr/>
          <a:lstStyle/>
          <a:p>
            <a:r>
              <a:rPr lang="en-US"/>
              <a:t>PAGE  </a:t>
            </a:r>
            <a:fld id="{93005692-73BE-493E-93AB-ECD6027A7652}" type="slidenum">
              <a:rPr lang="en-US" smtClean="0"/>
              <a:pPr/>
              <a:t>7</a:t>
            </a:fld>
            <a:endParaRPr lang="en-US" dirty="0"/>
          </a:p>
        </p:txBody>
      </p:sp>
    </p:spTree>
    <p:extLst>
      <p:ext uri="{BB962C8B-B14F-4D97-AF65-F5344CB8AC3E}">
        <p14:creationId xmlns:p14="http://schemas.microsoft.com/office/powerpoint/2010/main" val="312284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E329-0041-5FAA-ADF3-6C748D35641B}"/>
              </a:ext>
            </a:extLst>
          </p:cNvPr>
          <p:cNvSpPr>
            <a:spLocks noGrp="1"/>
          </p:cNvSpPr>
          <p:nvPr>
            <p:ph type="ctrTitle"/>
          </p:nvPr>
        </p:nvSpPr>
        <p:spPr>
          <a:xfrm>
            <a:off x="960521" y="2505075"/>
            <a:ext cx="8770620" cy="1926564"/>
          </a:xfrm>
        </p:spPr>
        <p:txBody>
          <a:bodyPr/>
          <a:lstStyle/>
          <a:p>
            <a:r>
              <a:rPr lang="en-US" dirty="0"/>
              <a:t>MMMU: A Massive Multi-discipline Multimodal Understanding and Reasoning Benchmark for Expert AGI</a:t>
            </a:r>
          </a:p>
        </p:txBody>
      </p:sp>
      <p:sp>
        <p:nvSpPr>
          <p:cNvPr id="3" name="Subtitle 2">
            <a:extLst>
              <a:ext uri="{FF2B5EF4-FFF2-40B4-BE49-F238E27FC236}">
                <a16:creationId xmlns:a16="http://schemas.microsoft.com/office/drawing/2014/main" id="{3A85B00E-8601-97A0-3694-60D5F84F1422}"/>
              </a:ext>
            </a:extLst>
          </p:cNvPr>
          <p:cNvSpPr>
            <a:spLocks noGrp="1"/>
          </p:cNvSpPr>
          <p:nvPr>
            <p:ph type="subTitle" idx="1"/>
          </p:nvPr>
        </p:nvSpPr>
        <p:spPr/>
        <p:txBody>
          <a:bodyPr>
            <a:normAutofit fontScale="85000" lnSpcReduction="20000"/>
          </a:bodyPr>
          <a:lstStyle/>
          <a:p>
            <a:r>
              <a:rPr lang="en-US" sz="1800" dirty="0"/>
              <a:t>Xiang Yue, </a:t>
            </a:r>
            <a:r>
              <a:rPr lang="en-US" sz="1800" dirty="0" err="1"/>
              <a:t>Yuansheng</a:t>
            </a:r>
            <a:r>
              <a:rPr lang="en-US" sz="1800" dirty="0"/>
              <a:t> Ni, Kai Zhang, </a:t>
            </a:r>
            <a:r>
              <a:rPr lang="en-US" sz="1800" dirty="0" err="1"/>
              <a:t>Tianyu</a:t>
            </a:r>
            <a:r>
              <a:rPr lang="en-US" sz="1800" dirty="0"/>
              <a:t> Zheng, </a:t>
            </a:r>
            <a:r>
              <a:rPr lang="en-US" sz="1800" dirty="0" err="1"/>
              <a:t>Ruoqi</a:t>
            </a:r>
            <a:r>
              <a:rPr lang="en-US" sz="1800" dirty="0"/>
              <a:t> Liu, Ge Zhang, Samuel Stevens, </a:t>
            </a:r>
            <a:r>
              <a:rPr lang="en-US" sz="1800" dirty="0" err="1"/>
              <a:t>Dongfu</a:t>
            </a:r>
            <a:r>
              <a:rPr lang="en-US" sz="1800" dirty="0"/>
              <a:t> Jiang, </a:t>
            </a:r>
            <a:r>
              <a:rPr lang="en-US" sz="1800" dirty="0" err="1"/>
              <a:t>Weiming</a:t>
            </a:r>
            <a:r>
              <a:rPr lang="en-US" sz="1800" dirty="0"/>
              <a:t> Ren, </a:t>
            </a:r>
            <a:r>
              <a:rPr lang="en-US" sz="1800" dirty="0" err="1"/>
              <a:t>Yuxuan</a:t>
            </a:r>
            <a:r>
              <a:rPr lang="en-US" sz="1800" dirty="0"/>
              <a:t> Sun, Cong Wei, </a:t>
            </a:r>
            <a:r>
              <a:rPr lang="en-US" sz="1800" dirty="0" err="1"/>
              <a:t>Botao</a:t>
            </a:r>
            <a:r>
              <a:rPr lang="en-US" sz="1800" dirty="0"/>
              <a:t> Yu, </a:t>
            </a:r>
            <a:r>
              <a:rPr lang="en-US" sz="1800" dirty="0" err="1"/>
              <a:t>Ruibin</a:t>
            </a:r>
            <a:r>
              <a:rPr lang="en-US" sz="1800" dirty="0"/>
              <a:t> Yuan, </a:t>
            </a:r>
            <a:r>
              <a:rPr lang="en-US" sz="1800" dirty="0" err="1"/>
              <a:t>Renliang</a:t>
            </a:r>
            <a:r>
              <a:rPr lang="en-US" sz="1800" dirty="0"/>
              <a:t> Sun, Ming Yin, </a:t>
            </a:r>
            <a:r>
              <a:rPr lang="en-US" sz="1800" dirty="0" err="1"/>
              <a:t>Boyuan</a:t>
            </a:r>
            <a:r>
              <a:rPr lang="en-US" sz="1800" dirty="0"/>
              <a:t> Zheng, </a:t>
            </a:r>
            <a:r>
              <a:rPr lang="en-US" sz="1800" dirty="0" err="1"/>
              <a:t>Zhenzhu</a:t>
            </a:r>
            <a:r>
              <a:rPr lang="en-US" sz="1800" dirty="0"/>
              <a:t> Yang, </a:t>
            </a:r>
            <a:r>
              <a:rPr lang="en-US" sz="1800" dirty="0" err="1"/>
              <a:t>Yibo</a:t>
            </a:r>
            <a:r>
              <a:rPr lang="en-US" sz="1800" dirty="0"/>
              <a:t> Liu, </a:t>
            </a:r>
            <a:r>
              <a:rPr lang="en-US" sz="1800" dirty="0" err="1"/>
              <a:t>Wenhao</a:t>
            </a:r>
            <a:r>
              <a:rPr lang="en-US" sz="1800" dirty="0"/>
              <a:t> Huang, Huan Sun, Yu </a:t>
            </a:r>
            <a:r>
              <a:rPr lang="en-US" sz="1800" dirty="0" err="1"/>
              <a:t>Su</a:t>
            </a:r>
            <a:r>
              <a:rPr lang="en-US" sz="1800" dirty="0"/>
              <a:t>, </a:t>
            </a:r>
            <a:r>
              <a:rPr lang="en-US" sz="1800" dirty="0" err="1"/>
              <a:t>Wenhu</a:t>
            </a:r>
            <a:r>
              <a:rPr lang="en-US" sz="1800" dirty="0"/>
              <a:t> Chen</a:t>
            </a:r>
          </a:p>
        </p:txBody>
      </p:sp>
      <p:sp>
        <p:nvSpPr>
          <p:cNvPr id="5" name="Slide Number Placeholder 4">
            <a:extLst>
              <a:ext uri="{FF2B5EF4-FFF2-40B4-BE49-F238E27FC236}">
                <a16:creationId xmlns:a16="http://schemas.microsoft.com/office/drawing/2014/main" id="{3707BB4C-F634-F7CC-28D7-C9A486D21BC7}"/>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
        <p:nvSpPr>
          <p:cNvPr id="4" name="TextBox 3">
            <a:extLst>
              <a:ext uri="{FF2B5EF4-FFF2-40B4-BE49-F238E27FC236}">
                <a16:creationId xmlns:a16="http://schemas.microsoft.com/office/drawing/2014/main" id="{9234F581-5BA2-6D98-F1C0-C823C734189D}"/>
              </a:ext>
            </a:extLst>
          </p:cNvPr>
          <p:cNvSpPr txBox="1"/>
          <p:nvPr/>
        </p:nvSpPr>
        <p:spPr>
          <a:xfrm>
            <a:off x="960521" y="5351331"/>
            <a:ext cx="1372492" cy="369332"/>
          </a:xfrm>
          <a:prstGeom prst="rect">
            <a:avLst/>
          </a:prstGeom>
          <a:noFill/>
        </p:spPr>
        <p:txBody>
          <a:bodyPr wrap="none" rtlCol="0">
            <a:spAutoFit/>
          </a:bodyPr>
          <a:lstStyle/>
          <a:p>
            <a:r>
              <a:rPr lang="en-US" dirty="0"/>
              <a:t>CVPR 2024</a:t>
            </a:r>
          </a:p>
        </p:txBody>
      </p:sp>
    </p:spTree>
    <p:extLst>
      <p:ext uri="{BB962C8B-B14F-4D97-AF65-F5344CB8AC3E}">
        <p14:creationId xmlns:p14="http://schemas.microsoft.com/office/powerpoint/2010/main" val="300212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ADE7-C09C-9E13-7829-C00D05F37A9D}"/>
              </a:ext>
            </a:extLst>
          </p:cNvPr>
          <p:cNvSpPr>
            <a:spLocks noGrp="1"/>
          </p:cNvSpPr>
          <p:nvPr>
            <p:ph type="title"/>
          </p:nvPr>
        </p:nvSpPr>
        <p:spPr/>
        <p:txBody>
          <a:bodyPr/>
          <a:lstStyle/>
          <a:p>
            <a:r>
              <a:rPr lang="en-US" dirty="0"/>
              <a:t>Progress in multimodal language models</a:t>
            </a:r>
          </a:p>
        </p:txBody>
      </p:sp>
      <p:sp>
        <p:nvSpPr>
          <p:cNvPr id="5" name="Slide Number Placeholder 4">
            <a:extLst>
              <a:ext uri="{FF2B5EF4-FFF2-40B4-BE49-F238E27FC236}">
                <a16:creationId xmlns:a16="http://schemas.microsoft.com/office/drawing/2014/main" id="{66217610-90F3-1790-A0E5-E6AB03DF274E}"/>
              </a:ext>
            </a:extLst>
          </p:cNvPr>
          <p:cNvSpPr>
            <a:spLocks noGrp="1"/>
          </p:cNvSpPr>
          <p:nvPr>
            <p:ph type="sldNum" sz="quarter" idx="12"/>
          </p:nvPr>
        </p:nvSpPr>
        <p:spPr/>
        <p:txBody>
          <a:bodyPr/>
          <a:lstStyle/>
          <a:p>
            <a:r>
              <a:rPr lang="en-US"/>
              <a:t>PAGE  </a:t>
            </a:r>
            <a:fld id="{93005692-73BE-493E-93AB-ECD6027A7652}" type="slidenum">
              <a:rPr lang="en-US" smtClean="0"/>
              <a:pPr/>
              <a:t>9</a:t>
            </a:fld>
            <a:endParaRPr lang="en-US" dirty="0"/>
          </a:p>
        </p:txBody>
      </p:sp>
      <p:pic>
        <p:nvPicPr>
          <p:cNvPr id="12" name="Content Placeholder 11" descr="A graph with a line and numbers&#10;&#10;Description automatically generated with medium confidence">
            <a:extLst>
              <a:ext uri="{FF2B5EF4-FFF2-40B4-BE49-F238E27FC236}">
                <a16:creationId xmlns:a16="http://schemas.microsoft.com/office/drawing/2014/main" id="{654B3B19-2E67-2C0F-BAB9-2E3545FD9B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350" y="1900139"/>
            <a:ext cx="11569700" cy="3621285"/>
          </a:xfrm>
        </p:spPr>
      </p:pic>
    </p:spTree>
    <p:extLst>
      <p:ext uri="{BB962C8B-B14F-4D97-AF65-F5344CB8AC3E}">
        <p14:creationId xmlns:p14="http://schemas.microsoft.com/office/powerpoint/2010/main" val="240036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ofWaterloo_WhiteBkgrd">
  <a:themeElements>
    <a:clrScheme name="Math">
      <a:dk1>
        <a:srgbClr val="000000"/>
      </a:dk1>
      <a:lt1>
        <a:srgbClr val="FFFFFF"/>
      </a:lt1>
      <a:dk2>
        <a:srgbClr val="757575"/>
      </a:dk2>
      <a:lt2>
        <a:srgbClr val="D6D6D6"/>
      </a:lt2>
      <a:accent1>
        <a:srgbClr val="DE2498"/>
      </a:accent1>
      <a:accent2>
        <a:srgbClr val="0C0C0C"/>
      </a:accent2>
      <a:accent3>
        <a:srgbClr val="FF62AA"/>
      </a:accent3>
      <a:accent4>
        <a:srgbClr val="FFBDEF"/>
      </a:accent4>
      <a:accent5>
        <a:srgbClr val="C50078"/>
      </a:accent5>
      <a:accent6>
        <a:srgbClr val="0073CE"/>
      </a:accent6>
      <a:hlink>
        <a:srgbClr val="C50078"/>
      </a:hlink>
      <a:folHlink>
        <a:srgbClr val="595959"/>
      </a:folHlink>
    </a:clrScheme>
    <a:fontScheme name="Custom 6">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mathematics_powerpoint_template_16-9_widescreen" id="{3A67D3AE-E7B6-9047-BD69-C458749CDD0A}" vid="{732B3BD8-0955-F34A-A9C8-6A5C97B2E8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535D3CEC2F76A4CA1EC3507E2D03D36" ma:contentTypeVersion="8" ma:contentTypeDescription="Create a new document." ma:contentTypeScope="" ma:versionID="e8f3f562056a22ae9893f98fb864f43a">
  <xsd:schema xmlns:xsd="http://www.w3.org/2001/XMLSchema" xmlns:xs="http://www.w3.org/2001/XMLSchema" xmlns:p="http://schemas.microsoft.com/office/2006/metadata/properties" xmlns:ns2="9bed8fe0-fd4c-4f92-9936-a2497f3396f6" xmlns:ns3="5d8f0207-1964-4a5e-9049-2927796093eb" targetNamespace="http://schemas.microsoft.com/office/2006/metadata/properties" ma:root="true" ma:fieldsID="1923fb297802a2b8ad748ba491dbb62d" ns2:_="" ns3:_="">
    <xsd:import namespace="9bed8fe0-fd4c-4f92-9936-a2497f3396f6"/>
    <xsd:import namespace="5d8f0207-1964-4a5e-9049-2927796093e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ed8fe0-fd4c-4f92-9936-a2497f3396f6" elementFormDefault="qualified">
    <xsd:import namespace="http://schemas.microsoft.com/office/2006/documentManagement/types"/>
    <xsd:import namespace="http://schemas.microsoft.com/office/infopath/2007/PartnerControls"/>
    <xsd:element name="SharedWithUsers" ma:index="8"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8f0207-1964-4a5e-9049-2927796093e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0D17CF7-0A39-432C-91E2-AB56868E9835}">
  <ds:schemaRefs>
    <ds:schemaRef ds:uri="http://schemas.microsoft.com/sharepoint/v3/contenttype/forms"/>
  </ds:schemaRefs>
</ds:datastoreItem>
</file>

<file path=customXml/itemProps2.xml><?xml version="1.0" encoding="utf-8"?>
<ds:datastoreItem xmlns:ds="http://schemas.openxmlformats.org/officeDocument/2006/customXml" ds:itemID="{CF719B72-587F-41F9-8CE0-977F8B5E9E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ed8fe0-fd4c-4f92-9936-a2497f3396f6"/>
    <ds:schemaRef ds:uri="5d8f0207-1964-4a5e-9049-2927796093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8FEDD0-754E-477E-8C18-F39BF38C372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mathematics_powerpoint_template_16-9_widescreen (2)</Template>
  <TotalTime>546</TotalTime>
  <Words>1636</Words>
  <Application>Microsoft Macintosh PowerPoint</Application>
  <PresentationFormat>Widescreen</PresentationFormat>
  <Paragraphs>389</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Kalam</vt:lpstr>
      <vt:lpstr>Arial</vt:lpstr>
      <vt:lpstr>Barlow Condensed</vt:lpstr>
      <vt:lpstr>Calibri</vt:lpstr>
      <vt:lpstr>Cambria Math</vt:lpstr>
      <vt:lpstr>Georgia</vt:lpstr>
      <vt:lpstr>Verdana</vt:lpstr>
      <vt:lpstr>Wingdings</vt:lpstr>
      <vt:lpstr>UofWaterloo_WhiteBkgrd</vt:lpstr>
      <vt:lpstr>Evaluation in the Generative AI Era</vt:lpstr>
      <vt:lpstr>Outline</vt:lpstr>
      <vt:lpstr>Generative AI Era</vt:lpstr>
      <vt:lpstr>Why is Evaluation Important?</vt:lpstr>
      <vt:lpstr>Why is Evaluation Hard?</vt:lpstr>
      <vt:lpstr>Building Better Human Evaluation Platform</vt:lpstr>
      <vt:lpstr>Building Better Evaluation Metrics</vt:lpstr>
      <vt:lpstr>MMMU: A Massive Multi-discipline Multimodal Understanding and Reasoning Benchmark for Expert AGI</vt:lpstr>
      <vt:lpstr>Progress in multimodal language models</vt:lpstr>
      <vt:lpstr>Current Status of Multimodal Benchmark</vt:lpstr>
      <vt:lpstr>Existing Multimodal Benchmarks</vt:lpstr>
      <vt:lpstr>Format and Discipline Diversity in MMMU</vt:lpstr>
      <vt:lpstr>Covering different areas</vt:lpstr>
      <vt:lpstr>Experimental Results (Top 10)</vt:lpstr>
      <vt:lpstr>Ablation Study</vt:lpstr>
      <vt:lpstr>Takeaway</vt:lpstr>
      <vt:lpstr>ImagenHub: Standardizing the evaluation of conditional image generation models</vt:lpstr>
      <vt:lpstr>Conditional Image Generation</vt:lpstr>
      <vt:lpstr>Background</vt:lpstr>
      <vt:lpstr>Standardizing the Evaluation</vt:lpstr>
      <vt:lpstr>ImagenHub Dataset</vt:lpstr>
      <vt:lpstr>Human Evaluation Protocol</vt:lpstr>
      <vt:lpstr>Human Evaluation Ranking</vt:lpstr>
      <vt:lpstr>Takeaway</vt:lpstr>
      <vt:lpstr>TIGERScore: Towards Building Explainable Metric for all text generation tasks</vt:lpstr>
      <vt:lpstr>Introduction: Current Issues</vt:lpstr>
      <vt:lpstr>Introduction: Universal Metric</vt:lpstr>
      <vt:lpstr>TIGERScore</vt:lpstr>
      <vt:lpstr>TIGERScore: Reference-Free</vt:lpstr>
      <vt:lpstr>TIGERScore: Driven by Instructions</vt:lpstr>
      <vt:lpstr>TIGERScore: Self-Explainable</vt:lpstr>
      <vt:lpstr>TIGERScore: Multi-aspect Evaluation</vt:lpstr>
      <vt:lpstr>TIGERScore: Penalty-Scoring Systems</vt:lpstr>
      <vt:lpstr>TIGERScore: Structured Analysis Output </vt:lpstr>
      <vt:lpstr>MetricInstruct: Curation Pipeline</vt:lpstr>
      <vt:lpstr>MetricInstruct: Properties</vt:lpstr>
      <vt:lpstr>Experiments: Correlation Results</vt:lpstr>
      <vt:lpstr>Community Using</vt:lpstr>
      <vt:lpstr>Takeaway</vt:lpstr>
      <vt:lpstr>VIEScore: Towards Explainable Metrics for Conditional Image Synthesis Evaluation</vt:lpstr>
      <vt:lpstr>Human Evaluation &amp; Model Evaluation</vt:lpstr>
      <vt:lpstr>How well are Automatic Metrics?</vt:lpstr>
      <vt:lpstr>How about Multimodal Language Models?</vt:lpstr>
      <vt:lpstr>Multimodal Language Model Evaluation</vt:lpstr>
      <vt:lpstr>VIEScore Correlation with Humans</vt:lpstr>
      <vt:lpstr>Takeaway</vt:lpstr>
      <vt:lpstr>Future Work</vt:lpstr>
      <vt:lpstr>References</vt:lpstr>
      <vt:lpstr>Thanks!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TIGERScore: Towards Building Explainable Metric for all text generation tasks</dc:title>
  <dc:creator>dongfu Jiang</dc:creator>
  <cp:lastModifiedBy>Wenhu Chen</cp:lastModifiedBy>
  <cp:revision>477</cp:revision>
  <dcterms:created xsi:type="dcterms:W3CDTF">2024-02-16T02:01:55Z</dcterms:created>
  <dcterms:modified xsi:type="dcterms:W3CDTF">2024-03-08T04:11:06Z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0x0101009535D3CEC2F76A4CA1EC3507E2D03D36</vt:lpwstr>
  </property>
</Properties>
</file>